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2" r:id="rId3"/>
  </p:sldMasterIdLst>
  <p:notesMasterIdLst>
    <p:notesMasterId r:id="rId16"/>
  </p:notesMasterIdLst>
  <p:sldIdLst>
    <p:sldId id="256" r:id="rId4"/>
    <p:sldId id="257" r:id="rId5"/>
    <p:sldId id="258" r:id="rId6"/>
    <p:sldId id="268"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5" autoAdjust="0"/>
    <p:restoredTop sz="94660"/>
  </p:normalViewPr>
  <p:slideViewPr>
    <p:cSldViewPr>
      <p:cViewPr>
        <p:scale>
          <a:sx n="75" d="100"/>
          <a:sy n="75" d="100"/>
        </p:scale>
        <p:origin x="-342"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3076" name="Rectangle 4"/>
          <p:cNvSpPr>
            <a:spLocks noGrp="1" noChangeArrowheads="1"/>
          </p:cNvSpPr>
          <p:nvPr>
            <p:ph type="hdr"/>
          </p:nvPr>
        </p:nvSpPr>
        <p:spPr bwMode="auto">
          <a:xfrm>
            <a:off x="0" y="0"/>
            <a:ext cx="776288"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a:tabLst>
                <a:tab pos="723900" algn="l"/>
              </a:tabLst>
              <a:defRPr sz="1200">
                <a:solidFill>
                  <a:srgbClr val="000000"/>
                </a:solidFill>
                <a:latin typeface="Geneva" pitchFamily="32" charset="0"/>
                <a:ea typeface="DejaVu Sans" charset="0"/>
                <a:cs typeface="DejaVu Sans" charset="0"/>
              </a:defRPr>
            </a:lvl1pPr>
          </a:lstStyle>
          <a:p>
            <a:r>
              <a:rPr lang="en-US"/>
              <a:t>Joshua Stough</a:t>
            </a:r>
          </a:p>
        </p:txBody>
      </p:sp>
      <p:sp>
        <p:nvSpPr>
          <p:cNvPr id="3077" name="Rectangle 5"/>
          <p:cNvSpPr>
            <a:spLocks noGrp="1" noChangeArrowheads="1"/>
          </p:cNvSpPr>
          <p:nvPr>
            <p:ph type="dt"/>
          </p:nvPr>
        </p:nvSpPr>
        <p:spPr bwMode="auto">
          <a:xfrm>
            <a:off x="5832475" y="0"/>
            <a:ext cx="10207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a:tabLst>
                <a:tab pos="723900" algn="l"/>
              </a:tabLst>
              <a:defRPr sz="1200">
                <a:solidFill>
                  <a:srgbClr val="000000"/>
                </a:solidFill>
                <a:latin typeface="Geneva" pitchFamily="32" charset="0"/>
                <a:ea typeface="DejaVu Sans" charset="0"/>
                <a:cs typeface="DejaVu Sans" charset="0"/>
              </a:defRPr>
            </a:lvl1pPr>
          </a:lstStyle>
          <a:p>
            <a:endParaRPr lang="en-US"/>
          </a:p>
        </p:txBody>
      </p:sp>
      <p:sp>
        <p:nvSpPr>
          <p:cNvPr id="3078" name="Rectangle 6"/>
          <p:cNvSpPr>
            <a:spLocks noGrp="1" noRot="1" noChangeAspect="1" noChangeArrowheads="1"/>
          </p:cNvSpPr>
          <p:nvPr>
            <p:ph type="sldImg"/>
          </p:nvPr>
        </p:nvSpPr>
        <p:spPr bwMode="auto">
          <a:xfrm>
            <a:off x="1143000" y="685800"/>
            <a:ext cx="4567238" cy="342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p:cNvSpPr>
            <a:spLocks noGrp="1" noChangeArrowheads="1"/>
          </p:cNvSpPr>
          <p:nvPr>
            <p:ph type="body"/>
          </p:nvPr>
        </p:nvSpPr>
        <p:spPr bwMode="auto">
          <a:xfrm>
            <a:off x="304800" y="4343400"/>
            <a:ext cx="6167438" cy="235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3080" name="Rectangle 8"/>
          <p:cNvSpPr>
            <a:spLocks noGrp="1" noChangeArrowheads="1"/>
          </p:cNvSpPr>
          <p:nvPr>
            <p:ph type="ftr"/>
          </p:nvPr>
        </p:nvSpPr>
        <p:spPr bwMode="auto">
          <a:xfrm>
            <a:off x="0" y="8861425"/>
            <a:ext cx="73501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a:tabLst>
                <a:tab pos="723900" algn="l"/>
              </a:tabLst>
              <a:defRPr sz="1200">
                <a:solidFill>
                  <a:srgbClr val="000000"/>
                </a:solidFill>
                <a:latin typeface="Geneva" pitchFamily="32" charset="0"/>
                <a:ea typeface="DejaVu Sans" charset="0"/>
                <a:cs typeface="DejaVu Sans" charset="0"/>
              </a:defRPr>
            </a:lvl1pPr>
          </a:lstStyle>
          <a:p>
            <a:endParaRPr lang="en-US"/>
          </a:p>
        </p:txBody>
      </p:sp>
      <p:sp>
        <p:nvSpPr>
          <p:cNvPr id="3081" name="Rectangle 9"/>
          <p:cNvSpPr>
            <a:spLocks noGrp="1" noChangeArrowheads="1"/>
          </p:cNvSpPr>
          <p:nvPr>
            <p:ph type="sldNum"/>
          </p:nvPr>
        </p:nvSpPr>
        <p:spPr bwMode="auto">
          <a:xfrm>
            <a:off x="6473825" y="8864600"/>
            <a:ext cx="3794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defRPr sz="1200">
                <a:solidFill>
                  <a:srgbClr val="000000"/>
                </a:solidFill>
                <a:latin typeface="Geneva" pitchFamily="32" charset="0"/>
                <a:ea typeface="DejaVu Sans" charset="0"/>
                <a:cs typeface="DejaVu Sans" charset="0"/>
              </a:defRPr>
            </a:lvl1pPr>
          </a:lstStyle>
          <a:p>
            <a:fld id="{7F228C3A-2008-4BB9-ADC4-B2845DFD9F91}" type="slidenum">
              <a:rPr lang="en-US"/>
              <a:pPr/>
              <a:t>‹#›</a:t>
            </a:fld>
            <a:endParaRPr lang="en-US"/>
          </a:p>
        </p:txBody>
      </p:sp>
    </p:spTree>
    <p:extLst>
      <p:ext uri="{BB962C8B-B14F-4D97-AF65-F5344CB8AC3E}">
        <p14:creationId xmlns:p14="http://schemas.microsoft.com/office/powerpoint/2010/main" val="4013091745"/>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E32F2975-872E-48EE-A9C1-25EDA629DE76}" type="slidenum">
              <a:rPr lang="en-US"/>
              <a:pPr/>
              <a:t>1</a:t>
            </a:fld>
            <a:endParaRPr lang="en-US"/>
          </a:p>
        </p:txBody>
      </p:sp>
      <p:sp>
        <p:nvSpPr>
          <p:cNvPr id="1638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304800" y="4343400"/>
            <a:ext cx="6169025" cy="2352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41C4F695-2E0C-4B50-A7D2-74C9486C9EC0}" type="slidenum">
              <a:rPr lang="en-US"/>
              <a:pPr/>
              <a:t>10</a:t>
            </a:fld>
            <a:endParaRPr lang="en-US"/>
          </a:p>
        </p:txBody>
      </p:sp>
      <p:sp>
        <p:nvSpPr>
          <p:cNvPr id="2560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A4E825CA-1123-4993-AE25-35BE184D0A8F}" type="slidenum">
              <a:rPr lang="en-US"/>
              <a:pPr/>
              <a:t>11</a:t>
            </a:fld>
            <a:endParaRPr lang="en-US"/>
          </a:p>
        </p:txBody>
      </p:sp>
      <p:sp>
        <p:nvSpPr>
          <p:cNvPr id="2662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49520483-CE6D-4481-B185-58C66FD1425D}" type="slidenum">
              <a:rPr lang="en-US"/>
              <a:pPr/>
              <a:t>12</a:t>
            </a:fld>
            <a:endParaRPr lang="en-US"/>
          </a:p>
        </p:txBody>
      </p:sp>
      <p:sp>
        <p:nvSpPr>
          <p:cNvPr id="2764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6EE169EE-573E-4297-85DF-145DE23C4B52}" type="slidenum">
              <a:rPr lang="en-US"/>
              <a:pPr/>
              <a:t>2</a:t>
            </a:fld>
            <a:endParaRPr lang="en-US"/>
          </a:p>
        </p:txBody>
      </p:sp>
      <p:sp>
        <p:nvSpPr>
          <p:cNvPr id="1740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304800" y="4343400"/>
            <a:ext cx="6169025" cy="2446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CCFD3376-F81F-4437-B6C4-704B68E374B1}" type="slidenum">
              <a:rPr lang="en-US"/>
              <a:pPr/>
              <a:t>3</a:t>
            </a:fld>
            <a:endParaRPr lang="en-US"/>
          </a:p>
        </p:txBody>
      </p:sp>
      <p:sp>
        <p:nvSpPr>
          <p:cNvPr id="1843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4"/>
          <p:cNvSpPr txBox="1">
            <a:spLocks noGrp="1"/>
          </p:cNvSpPr>
          <p:nvPr>
            <p:ph type="hdr" sz="quarter"/>
          </p:nvPr>
        </p:nvSpPr>
        <p:spPr>
          <a:ln/>
        </p:spPr>
        <p:txBody>
          <a:bodyPr vert="horz" wrap="square" lIns="90000" tIns="46800" rIns="90000" bIns="46800" anchor="t" anchorCtr="0" compatLnSpc="1"/>
          <a:lstStyle/>
          <a:p>
            <a:r>
              <a:rPr lang="en-US">
                <a:solidFill>
                  <a:prstClr val="black"/>
                </a:solidFill>
              </a:rPr>
              <a:t>Joshua Stough</a:t>
            </a:r>
          </a:p>
        </p:txBody>
      </p:sp>
      <p:sp>
        <p:nvSpPr>
          <p:cNvPr id="7" name="Slide Number Placeholder 9"/>
          <p:cNvSpPr txBox="1">
            <a:spLocks noGrp="1"/>
          </p:cNvSpPr>
          <p:nvPr>
            <p:ph type="sldNum" sz="quarter" idx="5"/>
          </p:nvPr>
        </p:nvSpPr>
        <p:spPr>
          <a:ln/>
        </p:spPr>
        <p:txBody>
          <a:bodyPr vert="horz" wrap="square" lIns="90000" tIns="46800" rIns="90000" bIns="46800" anchor="b" anchorCtr="0" compatLnSpc="1"/>
          <a:lstStyle/>
          <a:p>
            <a:fld id="{3B3993E6-1462-4AE0-BD86-AB330C2BE49E}" type="slidenum">
              <a:rPr lang="en-US">
                <a:solidFill>
                  <a:prstClr val="black"/>
                </a:solidFill>
              </a:rPr>
              <a:pPr/>
              <a:t>4</a:t>
            </a:fld>
            <a:endParaRPr lang="en-US">
              <a:solidFill>
                <a:prstClr val="black"/>
              </a:solidFill>
            </a:endParaRPr>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304920" y="4343040"/>
            <a:ext cx="6168960" cy="2356560"/>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A8A1CBC6-5B74-4846-9324-5140D70A58E4}" type="slidenum">
              <a:rPr lang="en-US"/>
              <a:pPr/>
              <a:t>5</a:t>
            </a:fld>
            <a:endParaRPr lang="en-US"/>
          </a:p>
        </p:txBody>
      </p:sp>
      <p:sp>
        <p:nvSpPr>
          <p:cNvPr id="20481"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5DAF57F6-BCDE-4BB8-9A6D-973BA09FFB75}" type="slidenum">
              <a:rPr lang="en-US"/>
              <a:pPr/>
              <a:t>6</a:t>
            </a:fld>
            <a:endParaRPr lang="en-US"/>
          </a:p>
        </p:txBody>
      </p:sp>
      <p:sp>
        <p:nvSpPr>
          <p:cNvPr id="21505"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0763A4D0-B711-4350-BEEB-A17092128CBD}" type="slidenum">
              <a:rPr lang="en-US"/>
              <a:pPr/>
              <a:t>7</a:t>
            </a:fld>
            <a:endParaRPr lang="en-US"/>
          </a:p>
        </p:txBody>
      </p:sp>
      <p:sp>
        <p:nvSpPr>
          <p:cNvPr id="22529"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D6835339-5FE9-4297-9ABD-E3AE47657E56}" type="slidenum">
              <a:rPr lang="en-US"/>
              <a:pPr/>
              <a:t>8</a:t>
            </a:fld>
            <a:endParaRPr lang="en-US"/>
          </a:p>
        </p:txBody>
      </p:sp>
      <p:sp>
        <p:nvSpPr>
          <p:cNvPr id="235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hdr"/>
          </p:nvPr>
        </p:nvSpPr>
        <p:spPr>
          <a:ln/>
        </p:spPr>
        <p:txBody>
          <a:bodyPr/>
          <a:lstStyle/>
          <a:p>
            <a:r>
              <a:rPr lang="en-US"/>
              <a:t>Joshua Stough</a:t>
            </a:r>
          </a:p>
        </p:txBody>
      </p:sp>
      <p:sp>
        <p:nvSpPr>
          <p:cNvPr id="7" name="Rectangle 9"/>
          <p:cNvSpPr>
            <a:spLocks noGrp="1" noChangeArrowheads="1"/>
          </p:cNvSpPr>
          <p:nvPr>
            <p:ph type="sldNum"/>
          </p:nvPr>
        </p:nvSpPr>
        <p:spPr>
          <a:ln/>
        </p:spPr>
        <p:txBody>
          <a:bodyPr/>
          <a:lstStyle/>
          <a:p>
            <a:fld id="{F1293AD4-0889-476F-A520-AD45A70D51C5}" type="slidenum">
              <a:rPr lang="en-US"/>
              <a:pPr/>
              <a:t>9</a:t>
            </a:fld>
            <a:endParaRPr lang="en-US"/>
          </a:p>
        </p:txBody>
      </p:sp>
      <p:sp>
        <p:nvSpPr>
          <p:cNvPr id="2457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304800" y="4343400"/>
            <a:ext cx="6169025" cy="2355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60612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161654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9850"/>
            <a:ext cx="2284413" cy="60483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69850"/>
            <a:ext cx="6705600"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130189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73097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2132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5223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0" y="2743200"/>
            <a:ext cx="4494213"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2743200"/>
            <a:ext cx="44958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88733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0527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6425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18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280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2737426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6058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5804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14400"/>
            <a:ext cx="2284413" cy="52117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914400"/>
            <a:ext cx="67056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00653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Tree>
    <p:extLst>
      <p:ext uri="{BB962C8B-B14F-4D97-AF65-F5344CB8AC3E}">
        <p14:creationId xmlns:p14="http://schemas.microsoft.com/office/powerpoint/2010/main" val="376107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Tree>
    <p:extLst>
      <p:ext uri="{BB962C8B-B14F-4D97-AF65-F5344CB8AC3E}">
        <p14:creationId xmlns:p14="http://schemas.microsoft.com/office/powerpoint/2010/main" val="307104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Tree>
    <p:extLst>
      <p:ext uri="{BB962C8B-B14F-4D97-AF65-F5344CB8AC3E}">
        <p14:creationId xmlns:p14="http://schemas.microsoft.com/office/powerpoint/2010/main" val="247334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0" y="1335088"/>
            <a:ext cx="4495800"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35088"/>
            <a:ext cx="4495800"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Tree>
    <p:extLst>
      <p:ext uri="{BB962C8B-B14F-4D97-AF65-F5344CB8AC3E}">
        <p14:creationId xmlns:p14="http://schemas.microsoft.com/office/powerpoint/2010/main" val="61479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Tree>
    <p:extLst>
      <p:ext uri="{BB962C8B-B14F-4D97-AF65-F5344CB8AC3E}">
        <p14:creationId xmlns:p14="http://schemas.microsoft.com/office/powerpoint/2010/main" val="397715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Tree>
    <p:extLst>
      <p:ext uri="{BB962C8B-B14F-4D97-AF65-F5344CB8AC3E}">
        <p14:creationId xmlns:p14="http://schemas.microsoft.com/office/powerpoint/2010/main" val="388083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Tree>
    <p:extLst>
      <p:ext uri="{BB962C8B-B14F-4D97-AF65-F5344CB8AC3E}">
        <p14:creationId xmlns:p14="http://schemas.microsoft.com/office/powerpoint/2010/main" val="10725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134756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Tree>
    <p:extLst>
      <p:ext uri="{BB962C8B-B14F-4D97-AF65-F5344CB8AC3E}">
        <p14:creationId xmlns:p14="http://schemas.microsoft.com/office/powerpoint/2010/main" val="384903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Tree>
    <p:extLst>
      <p:ext uri="{BB962C8B-B14F-4D97-AF65-F5344CB8AC3E}">
        <p14:creationId xmlns:p14="http://schemas.microsoft.com/office/powerpoint/2010/main" val="247501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Tree>
    <p:extLst>
      <p:ext uri="{BB962C8B-B14F-4D97-AF65-F5344CB8AC3E}">
        <p14:creationId xmlns:p14="http://schemas.microsoft.com/office/powerpoint/2010/main" val="192086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9850"/>
            <a:ext cx="2286000" cy="60499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6985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Tree>
    <p:extLst>
      <p:ext uri="{BB962C8B-B14F-4D97-AF65-F5344CB8AC3E}">
        <p14:creationId xmlns:p14="http://schemas.microsoft.com/office/powerpoint/2010/main" val="204487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0" y="1335088"/>
            <a:ext cx="4494213" cy="4643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335088"/>
            <a:ext cx="4495800" cy="4643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40535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32629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165190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426501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79923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Tree>
    <p:extLst>
      <p:ext uri="{BB962C8B-B14F-4D97-AF65-F5344CB8AC3E}">
        <p14:creationId xmlns:p14="http://schemas.microsoft.com/office/powerpoint/2010/main" val="11359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0" y="-69850"/>
            <a:ext cx="9142413"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0" y="1335088"/>
            <a:ext cx="9142413" cy="464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mn-lt"/>
                <a:ea typeface="+mn-ea"/>
                <a:cs typeface="+mn-cs"/>
              </a:defRPr>
            </a:lvl1pPr>
          </a:lstStyle>
          <a:p>
            <a:endParaRPr lang="en-US"/>
          </a:p>
        </p:txBody>
      </p:sp>
      <p:sp>
        <p:nvSpPr>
          <p:cNvPr id="1028" name="Rectangle 4"/>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mn-lt"/>
                <a:ea typeface="+mn-ea"/>
                <a:cs typeface="+mn-cs"/>
              </a:defRPr>
            </a:lvl1pPr>
          </a:lstStyle>
          <a:p>
            <a:endParaRPr lang="en-US"/>
          </a:p>
        </p:txBody>
      </p:sp>
      <p:sp>
        <p:nvSpPr>
          <p:cNvPr id="1029" name="Rectangle 5"/>
          <p:cNvSpPr>
            <a:spLocks noChangeArrowheads="1"/>
          </p:cNvSpPr>
          <p:nvPr/>
        </p:nvSpPr>
        <p:spPr bwMode="auto">
          <a:xfrm>
            <a:off x="762000" y="1257300"/>
            <a:ext cx="7772400" cy="76200"/>
          </a:xfrm>
          <a:prstGeom prst="rect">
            <a:avLst/>
          </a:prstGeom>
          <a:gradFill rotWithShape="0">
            <a:gsLst>
              <a:gs pos="0">
                <a:srgbClr val="3333CC"/>
              </a:gs>
              <a:gs pos="100000">
                <a:srgbClr val="99CCFF"/>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30" name="Rectangle 6"/>
          <p:cNvSpPr>
            <a:spLocks noChangeArrowheads="1"/>
          </p:cNvSpPr>
          <p:nvPr/>
        </p:nvSpPr>
        <p:spPr bwMode="auto">
          <a:xfrm>
            <a:off x="762000" y="1257300"/>
            <a:ext cx="7772400" cy="76200"/>
          </a:xfrm>
          <a:prstGeom prst="rect">
            <a:avLst/>
          </a:prstGeom>
          <a:gradFill rotWithShape="0">
            <a:gsLst>
              <a:gs pos="0">
                <a:srgbClr val="3333CC"/>
              </a:gs>
              <a:gs pos="100000">
                <a:srgbClr val="99CCFF"/>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1031"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15000" y="6230938"/>
            <a:ext cx="3429000" cy="566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2pPr>
      <a:lvl3pPr marL="11430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3pPr>
      <a:lvl4pPr marL="16002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4pPr>
      <a:lvl5pPr marL="20574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28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2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914400"/>
            <a:ext cx="7767638"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0" name="Rectangle 2"/>
          <p:cNvSpPr>
            <a:spLocks noChangeArrowheads="1"/>
          </p:cNvSpPr>
          <p:nvPr/>
        </p:nvSpPr>
        <p:spPr bwMode="auto">
          <a:xfrm>
            <a:off x="762000" y="2457450"/>
            <a:ext cx="7772400" cy="76200"/>
          </a:xfrm>
          <a:prstGeom prst="rect">
            <a:avLst/>
          </a:prstGeom>
          <a:gradFill rotWithShape="0">
            <a:gsLst>
              <a:gs pos="0">
                <a:srgbClr val="3333CC"/>
              </a:gs>
              <a:gs pos="100000">
                <a:srgbClr val="99CCFF"/>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1" name="Rectangle 3"/>
          <p:cNvSpPr>
            <a:spLocks noChangeArrowheads="1"/>
          </p:cNvSpPr>
          <p:nvPr/>
        </p:nvSpPr>
        <p:spPr bwMode="auto">
          <a:xfrm>
            <a:off x="762000" y="2457450"/>
            <a:ext cx="7772400" cy="76200"/>
          </a:xfrm>
          <a:prstGeom prst="rect">
            <a:avLst/>
          </a:prstGeom>
          <a:gradFill rotWithShape="0">
            <a:gsLst>
              <a:gs pos="0">
                <a:srgbClr val="3333CC"/>
              </a:gs>
              <a:gs pos="100000">
                <a:srgbClr val="99CCFF"/>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2" name="Rectangle 4"/>
          <p:cNvSpPr>
            <a:spLocks noGrp="1" noChangeArrowheads="1"/>
          </p:cNvSpPr>
          <p:nvPr>
            <p:ph type="body" idx="1"/>
          </p:nvPr>
        </p:nvSpPr>
        <p:spPr bwMode="auto">
          <a:xfrm>
            <a:off x="0" y="2743200"/>
            <a:ext cx="9142413" cy="338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p:txBody>
      </p:sp>
      <p:pic>
        <p:nvPicPr>
          <p:cNvPr id="205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15000" y="6172200"/>
            <a:ext cx="3429000" cy="566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2pPr>
      <a:lvl3pPr marL="11430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3pPr>
      <a:lvl4pPr marL="16002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4pPr>
      <a:lvl5pPr marL="20574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b="1">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Geneva" pitchFamily="32" charset="0"/>
          <a:ea typeface="DejaVu Sans" charset="0"/>
          <a:cs typeface="DejaVu Sans" charset="0"/>
        </a:defRPr>
      </a:lvl9pPr>
    </p:titleStyle>
    <p:bodyStyle>
      <a:lvl1pPr marL="342900" indent="-342900" algn="ctr" defTabSz="457200" rtl="0" fontAlgn="base">
        <a:spcBef>
          <a:spcPts val="800"/>
        </a:spcBef>
        <a:spcAft>
          <a:spcPct val="0"/>
        </a:spcAft>
        <a:buClr>
          <a:srgbClr val="000000"/>
        </a:buClr>
        <a:buSzPct val="100000"/>
        <a:buFont typeface="Times New Roman" pitchFamily="16" charset="0"/>
        <a:defRPr sz="32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80"/>
          </a:solidFill>
          <a:effectDag name="">
            <a:cont type="tree" name="">
              <a:effect ref="fillLine"/>
              <a:outerShdw dist="38100" dir="13500000" algn="br">
                <a:srgbClr val="4040C0"/>
              </a:outerShdw>
            </a:cont>
            <a:cont type="tree" name="">
              <a:effect ref="fillLine"/>
              <a:outerShdw dist="38100" dir="2700000" algn="tl">
                <a:srgbClr val="00004C"/>
              </a:outerShdw>
            </a:cont>
            <a:effect ref="fillLine"/>
          </a:effectDag>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0" y="-70200"/>
            <a:ext cx="9144000" cy="1434600"/>
          </a:xfrm>
          <a:prstGeom prst="rect">
            <a:avLst/>
          </a:prstGeom>
          <a:noFill/>
          <a:ln>
            <a:noFill/>
          </a:ln>
        </p:spPr>
        <p:txBody>
          <a:bodyPr vert="horz" lIns="90000" tIns="46800" rIns="90000" bIns="46800" anchor="ctr" compatLnSpc="1"/>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0" y="1335240"/>
            <a:ext cx="9144000" cy="4645440"/>
          </a:xfrm>
          <a:prstGeom prst="rect">
            <a:avLst/>
          </a:prstGeom>
          <a:noFill/>
          <a:ln>
            <a:noFill/>
          </a:ln>
        </p:spPr>
        <p:txBody>
          <a:bodyPr vert="horz" lIns="90000" tIns="46800" rIns="90000" bIns="46800" compatLnSpc="1"/>
          <a:lstStyle>
            <a:defPPr marL="342720" marR="0" lvl="0" indent="-342720" algn="l" rtl="0" hangingPunct="1">
              <a:lnSpc>
                <a:spcPct val="100000"/>
              </a:lnSpc>
              <a:spcBef>
                <a:spcPts val="799"/>
              </a:spcBef>
              <a:spcAft>
                <a:spcPts val="0"/>
              </a:spcAft>
              <a:buClr>
                <a:srgbClr val="99CCFF"/>
              </a:buClr>
              <a:buSzPct val="8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2800" b="0" i="0" u="none" strike="noStrike" baseline="0">
                <a:ln>
                  <a:noFill/>
                </a:ln>
                <a:solidFill>
                  <a:srgbClr val="FFFFFF"/>
                </a:solidFill>
                <a:latin typeface="Geneva" pitchFamily="34"/>
                <a:ea typeface="DejaVu Sans" pitchFamily="2"/>
                <a:cs typeface="DejaVu Sans" pitchFamily="2"/>
              </a:defRPr>
            </a:defPPr>
            <a:lvl1pPr marL="342720" marR="0" lvl="0" indent="-342720" algn="l" rtl="0" hangingPunct="1">
              <a:lnSpc>
                <a:spcPct val="100000"/>
              </a:lnSpc>
              <a:spcBef>
                <a:spcPts val="799"/>
              </a:spcBef>
              <a:spcAft>
                <a:spcPts val="0"/>
              </a:spcAft>
              <a:buClr>
                <a:srgbClr val="99CCFF"/>
              </a:buClr>
              <a:buSzPct val="8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2800" b="0" i="0" u="none" strike="noStrike" baseline="0">
                <a:ln>
                  <a:noFill/>
                </a:ln>
                <a:solidFill>
                  <a:srgbClr val="FFFFFF"/>
                </a:solidFill>
                <a:latin typeface="Geneva" pitchFamily="34"/>
                <a:ea typeface="DejaVu Sans" pitchFamily="2"/>
                <a:cs typeface="DejaVu Sans" pitchFamily="2"/>
              </a:defRPr>
            </a:lvl1pPr>
            <a:lvl2pPr marL="742680" marR="0" lvl="1" indent="-285480" algn="l" rtl="0" hangingPunct="1">
              <a:lnSpc>
                <a:spcPct val="100000"/>
              </a:lnSpc>
              <a:spcBef>
                <a:spcPts val="697"/>
              </a:spcBef>
              <a:spcAft>
                <a:spcPts val="0"/>
              </a:spcAft>
              <a:buClr>
                <a:srgbClr val="99CCFF"/>
              </a:buClr>
              <a:buSzPct val="8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200" b="0" i="0" u="none" strike="noStrike" baseline="0">
                <a:ln>
                  <a:noFill/>
                </a:ln>
                <a:solidFill>
                  <a:srgbClr val="FFFFFF"/>
                </a:solidFill>
                <a:latin typeface="Geneva" pitchFamily="34"/>
                <a:ea typeface="DejaVu Sans" pitchFamily="2"/>
                <a:cs typeface="DejaVu Sans" pitchFamily="2"/>
              </a:defRPr>
            </a:lvl2pPr>
            <a:lvl3pPr marL="1143000" marR="0" lvl="2" indent="-228600" algn="l" rtl="0" hangingPunct="1">
              <a:lnSpc>
                <a:spcPct val="100000"/>
              </a:lnSpc>
              <a:spcBef>
                <a:spcPts val="598"/>
              </a:spcBef>
              <a:spcAft>
                <a:spcPts val="0"/>
              </a:spcAft>
              <a:buClr>
                <a:srgbClr val="99CCFF"/>
              </a:buClr>
              <a:buSzPct val="8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000" b="0" i="0" u="none" strike="noStrike" baseline="0">
                <a:ln>
                  <a:noFill/>
                </a:ln>
                <a:solidFill>
                  <a:srgbClr val="FFFFFF"/>
                </a:solidFill>
                <a:latin typeface="Geneva" pitchFamily="34"/>
                <a:ea typeface="DejaVu Sans" pitchFamily="2"/>
                <a:cs typeface="DejaVu Sans" pitchFamily="2"/>
              </a:defRPr>
            </a:lvl3pPr>
            <a:lvl4pPr marL="1600199" marR="0" lvl="3" indent="-228600" algn="l" rtl="0" hangingPunct="1">
              <a:lnSpc>
                <a:spcPct val="100000"/>
              </a:lnSpc>
              <a:spcBef>
                <a:spcPts val="499"/>
              </a:spcBef>
              <a:spcAft>
                <a:spcPts val="0"/>
              </a:spcAft>
              <a:buClr>
                <a:srgbClr val="99CCFF"/>
              </a:buClr>
              <a:buSzPct val="8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eneva" pitchFamily="34"/>
                <a:ea typeface="DejaVu Sans" pitchFamily="2"/>
                <a:cs typeface="DejaVu Sans" pitchFamily="2"/>
              </a:defRPr>
            </a:lvl4pPr>
            <a:lvl5pPr marL="2057400" marR="0" lvl="4"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5pPr>
            <a:lvl6pPr marL="2057400" marR="0" lvl="5"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6pPr>
            <a:lvl7pPr marL="2057400" marR="0" lvl="6"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7pPr>
            <a:lvl8pPr marL="2057400" marR="0" lvl="7"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8pPr>
            <a:lvl9pPr marL="2057400" marR="0" lvl="8"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8"/>
            <a:r>
              <a:rPr lang="en-US"/>
              <a:t>Ninth Outline Level</a:t>
            </a:r>
          </a:p>
        </p:txBody>
      </p:sp>
      <p:sp>
        <p:nvSpPr>
          <p:cNvPr id="4" name="Date Placeholder 3"/>
          <p:cNvSpPr txBox="1">
            <a:spLocks noGrp="1"/>
          </p:cNvSpPr>
          <p:nvPr>
            <p:ph type="dt" sz="half" idx="2"/>
          </p:nvPr>
        </p:nvSpPr>
        <p:spPr>
          <a:xfrm>
            <a:off x="685440" y="6248160"/>
            <a:ext cx="1901880" cy="454320"/>
          </a:xfrm>
          <a:prstGeom prst="rect">
            <a:avLst/>
          </a:prstGeom>
          <a:noFill/>
          <a:ln>
            <a:noFill/>
          </a:ln>
        </p:spPr>
        <p:txBody>
          <a:bodyPr vert="horz" wrap="square" lIns="90000" tIns="46800" rIns="90000" bIns="46800" anchor="t" anchorCtr="0" compatLnSpc="1"/>
          <a:lstStyle>
            <a:lvl1pPr marL="0" marR="0" lvl="0" indent="0" algn="l"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400" b="0" i="0" u="none" strike="noStrike" baseline="0">
                <a:solidFill>
                  <a:srgbClr val="000000"/>
                </a:solidFill>
                <a:latin typeface="Geneva" pitchFamily="34"/>
                <a:ea typeface="DejaVu Sans" pitchFamily="2"/>
                <a:cs typeface="DejaVu Sans" pitchFamily="2"/>
              </a:defRPr>
            </a:lvl1pPr>
          </a:lstStyle>
          <a:p>
            <a:pPr defTabSz="914400" eaLnBrk="1" fontAlgn="auto">
              <a:buClrTx/>
              <a:buSzTx/>
              <a:buFontTx/>
              <a:buNone/>
            </a:pPr>
            <a:endParaRPr/>
          </a:p>
        </p:txBody>
      </p:sp>
      <p:sp>
        <p:nvSpPr>
          <p:cNvPr id="5" name="Footer Placeholder 4"/>
          <p:cNvSpPr txBox="1">
            <a:spLocks noGrp="1"/>
          </p:cNvSpPr>
          <p:nvPr>
            <p:ph type="ftr" sz="quarter" idx="3"/>
          </p:nvPr>
        </p:nvSpPr>
        <p:spPr>
          <a:xfrm>
            <a:off x="3123720" y="6248160"/>
            <a:ext cx="2892600" cy="454320"/>
          </a:xfrm>
          <a:prstGeom prst="rect">
            <a:avLst/>
          </a:prstGeom>
          <a:noFill/>
          <a:ln>
            <a:noFill/>
          </a:ln>
        </p:spPr>
        <p:txBody>
          <a:bodyPr vert="horz" wrap="square" lIns="90000" tIns="46800" rIns="90000" bIns="46800" anchor="t" anchorCtr="0" compatLnSpc="1"/>
          <a:lstStyle>
            <a:lvl1pPr marL="0" marR="0" lvl="0" indent="0" algn="ct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400" b="0" i="0" u="none" strike="noStrike" baseline="0">
                <a:solidFill>
                  <a:srgbClr val="000000"/>
                </a:solidFill>
                <a:latin typeface="Geneva" pitchFamily="34"/>
                <a:ea typeface="DejaVu Sans" pitchFamily="2"/>
                <a:cs typeface="DejaVu Sans" pitchFamily="2"/>
              </a:defRPr>
            </a:lvl1pPr>
          </a:lstStyle>
          <a:p>
            <a:pPr defTabSz="914400" eaLnBrk="1" fontAlgn="auto">
              <a:buClrTx/>
              <a:buSzTx/>
              <a:buFontTx/>
              <a:buNone/>
            </a:pPr>
            <a:endParaRPr/>
          </a:p>
        </p:txBody>
      </p:sp>
      <p:sp>
        <p:nvSpPr>
          <p:cNvPr id="6" name="Freeform 5"/>
          <p:cNvSpPr/>
          <p:nvPr/>
        </p:nvSpPr>
        <p:spPr>
          <a:xfrm>
            <a:off x="762120" y="1257480"/>
            <a:ext cx="7772400" cy="75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3333CC"/>
              </a:gs>
              <a:gs pos="100000">
                <a:srgbClr val="99CCFF"/>
              </a:gs>
            </a:gsLst>
            <a:lin ang="10800000"/>
          </a:gradFill>
          <a:ln>
            <a:noFill/>
            <a:prstDash val="solid"/>
          </a:ln>
        </p:spPr>
        <p:txBody>
          <a:bodyPr vert="horz" wrap="none" lIns="90000" tIns="46800" rIns="90000" bIns="46800" anchor="ctr" anchorCtr="0" compatLnSpc="1"/>
          <a:lstStyle/>
          <a:p>
            <a:pPr defTabSz="914400" eaLnBrk="1" fontAlgn="auto">
              <a:spcBef>
                <a:spcPts val="0"/>
              </a:spcBef>
              <a:spcAft>
                <a:spcPts val="0"/>
              </a:spcAft>
              <a:buClrTx/>
              <a:buSzTx/>
              <a:buFontTx/>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a:solidFill>
                <a:srgbClr val="000000"/>
              </a:solidFill>
              <a:latin typeface="Times New Roman" pitchFamily="18"/>
              <a:ea typeface="DejaVu Sans" pitchFamily="2"/>
              <a:cs typeface="DejaVu Sans" pitchFamily="2"/>
            </a:endParaRPr>
          </a:p>
        </p:txBody>
      </p:sp>
      <p:sp>
        <p:nvSpPr>
          <p:cNvPr id="7" name="Freeform 6"/>
          <p:cNvSpPr/>
          <p:nvPr/>
        </p:nvSpPr>
        <p:spPr>
          <a:xfrm>
            <a:off x="762120" y="1257480"/>
            <a:ext cx="7772400" cy="75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3333CC"/>
              </a:gs>
              <a:gs pos="100000">
                <a:srgbClr val="99CCFF"/>
              </a:gs>
            </a:gsLst>
            <a:lin ang="10800000"/>
          </a:gradFill>
          <a:ln>
            <a:noFill/>
            <a:prstDash val="solid"/>
          </a:ln>
        </p:spPr>
        <p:txBody>
          <a:bodyPr vert="horz" wrap="none" lIns="90000" tIns="46800" rIns="90000" bIns="46800" anchor="ctr" anchorCtr="0" compatLnSpc="1"/>
          <a:lstStyle/>
          <a:p>
            <a:pPr defTabSz="914400" eaLnBrk="1" fontAlgn="auto">
              <a:spcBef>
                <a:spcPts val="0"/>
              </a:spcBef>
              <a:spcAft>
                <a:spcPts val="0"/>
              </a:spcAft>
              <a:buClrTx/>
              <a:buSzTx/>
              <a:buFontTx/>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a:solidFill>
                <a:srgbClr val="000000"/>
              </a:solidFill>
              <a:latin typeface="Times New Roman" pitchFamily="18"/>
              <a:ea typeface="DejaVu Sans" pitchFamily="2"/>
              <a:cs typeface="DejaVu Sans" pitchFamily="2"/>
            </a:endParaRPr>
          </a:p>
        </p:txBody>
      </p:sp>
      <p:pic>
        <p:nvPicPr>
          <p:cNvPr id="8" name="Picture 7"/>
          <p:cNvPicPr>
            <a:picLocks noChangeAspect="1"/>
          </p:cNvPicPr>
          <p:nvPr/>
        </p:nvPicPr>
        <p:blipFill>
          <a:blip r:embed="rId13">
            <a:lum/>
            <a:alphaModFix/>
          </a:blip>
          <a:srcRect/>
          <a:stretch>
            <a:fillRect/>
          </a:stretch>
        </p:blipFill>
        <p:spPr>
          <a:xfrm>
            <a:off x="5715000" y="6231240"/>
            <a:ext cx="3429000" cy="567000"/>
          </a:xfrm>
          <a:prstGeom prst="rect">
            <a:avLst/>
          </a:prstGeom>
          <a:noFill/>
          <a:ln>
            <a:noFill/>
          </a:ln>
        </p:spPr>
      </p:pic>
    </p:spTree>
    <p:extLst>
      <p:ext uri="{BB962C8B-B14F-4D97-AF65-F5344CB8AC3E}">
        <p14:creationId xmlns:p14="http://schemas.microsoft.com/office/powerpoint/2010/main" val="553159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1">
        <a:lnSpc>
          <a:spcPct val="100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4400" b="1" i="0" u="none" strike="noStrike" baseline="0">
          <a:ln>
            <a:noFill/>
          </a:ln>
          <a:solidFill>
            <a:srgbClr val="FFFF00"/>
          </a:solidFill>
          <a:latin typeface="Geneva" pitchFamily="34"/>
        </a:defRPr>
      </a:lvl1pPr>
    </p:titleStyle>
    <p:bodyStyle>
      <a:lvl1pPr lvl="0">
        <a:buClr>
          <a:srgbClr val="99CCFF"/>
        </a:buClr>
        <a:buSzPct val="80000"/>
        <a:buFont typeface="Times New Roman" pitchFamily="18"/>
        <a:buChar char="•"/>
        <a:defRPr lang="en-US">
          <a:ea typeface=""/>
          <a:cs typeface=""/>
        </a:defRPr>
      </a:lvl1pPr>
      <a:lvl2pPr lvl="1">
        <a:buClr>
          <a:srgbClr val="99CCFF"/>
        </a:buClr>
        <a:buSzPct val="80000"/>
        <a:buFont typeface="Times New Roman" pitchFamily="18"/>
        <a:buChar char="–"/>
        <a:defRPr lang="en-US">
          <a:ea typeface=""/>
          <a:cs typeface=""/>
        </a:defRPr>
      </a:lvl2pPr>
      <a:lvl3pPr lvl="2">
        <a:buClr>
          <a:srgbClr val="99CCFF"/>
        </a:buClr>
        <a:buSzPct val="80000"/>
        <a:buFont typeface="Times New Roman" pitchFamily="18"/>
        <a:buChar char="•"/>
        <a:defRPr lang="en-US" sz="2200">
          <a:ea typeface=""/>
          <a:cs typeface=""/>
        </a:defRPr>
      </a:lvl3pPr>
      <a:lvl4pPr lvl="3">
        <a:buClr>
          <a:srgbClr val="99CCFF"/>
        </a:buClr>
        <a:buSzPct val="80000"/>
        <a:buFont typeface="Times New Roman" pitchFamily="18"/>
        <a:buChar char="–"/>
        <a:defRPr lang="en-US" sz="1800">
          <a:ea typeface=""/>
          <a:cs typeface=""/>
        </a:defRPr>
      </a:lvl4pPr>
      <a:lvl5pPr lvl="4">
        <a:buClr>
          <a:srgbClr val="99CCFF"/>
        </a:buClr>
        <a:buSzPct val="80000"/>
        <a:buFont typeface="Times New Roman" pitchFamily="18"/>
        <a:buChar char="»"/>
        <a:defRPr lang="en-US" sz="1800">
          <a:ea typeface=""/>
          <a:cs typeface=""/>
        </a:defRPr>
      </a:lvl5pPr>
      <a:lvl6pPr lvl="5">
        <a:buClr>
          <a:srgbClr val="99CCFF"/>
        </a:buClr>
        <a:buSzPct val="80000"/>
        <a:buFont typeface="Times New Roman" pitchFamily="18"/>
        <a:buChar char="»"/>
        <a:defRPr lang="en-US" sz="1800">
          <a:ea typeface=""/>
          <a:cs typeface=""/>
        </a:defRPr>
      </a:lvl6pPr>
      <a:lvl7pPr lvl="6">
        <a:buClr>
          <a:srgbClr val="99CCFF"/>
        </a:buClr>
        <a:buSzPct val="80000"/>
        <a:buFont typeface="Times New Roman" pitchFamily="18"/>
        <a:buChar char="»"/>
        <a:defRPr lang="en-US" sz="1800">
          <a:ea typeface=""/>
          <a:cs typeface=""/>
        </a:defRPr>
      </a:lvl7pPr>
      <a:lvl8pPr lvl="7">
        <a:buClr>
          <a:srgbClr val="99CCFF"/>
        </a:buClr>
        <a:buSzPct val="80000"/>
        <a:buFont typeface="Times New Roman" pitchFamily="18"/>
        <a:buChar char="»"/>
        <a:defRPr lang="en-US" sz="1800">
          <a:ea typeface=""/>
          <a:cs typeface=""/>
        </a:defRPr>
      </a:lvl8pPr>
      <a:lvl9pPr lvl="8">
        <a:buClr>
          <a:srgbClr val="99CCFF"/>
        </a:buClr>
        <a:buSzPct val="80000"/>
        <a:buFont typeface="Times New Roman" pitchFamily="18"/>
        <a:buChar char="»"/>
        <a:defRPr lang="en-US" sz="1800">
          <a:ea typeface=""/>
          <a:cs typeface=""/>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6.jpg"/><Relationship Id="rId5" Type="http://schemas.openxmlformats.org/officeDocument/2006/relationships/image" Target="../media/image15.ti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235075"/>
            <a:ext cx="8229600" cy="15287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00"/>
                </a:solidFill>
                <a:effectLst/>
              </a:rPr>
              <a:t>Texture and Color Distribution-based</a:t>
            </a:r>
            <a:br>
              <a:rPr lang="en-US" sz="2800">
                <a:solidFill>
                  <a:srgbClr val="FFFF00"/>
                </a:solidFill>
                <a:effectLst/>
              </a:rPr>
            </a:br>
            <a:r>
              <a:rPr lang="en-US" sz="2800">
                <a:solidFill>
                  <a:srgbClr val="FFFF00"/>
                </a:solidFill>
                <a:effectLst/>
              </a:rPr>
              <a:t>Classification for Live Coral Detection</a:t>
            </a:r>
            <a:br>
              <a:rPr lang="en-US" sz="2800">
                <a:solidFill>
                  <a:srgbClr val="FFFF00"/>
                </a:solidFill>
                <a:effectLst/>
              </a:rPr>
            </a:br>
            <a:endParaRPr lang="en-US" sz="2800">
              <a:solidFill>
                <a:srgbClr val="FFFF00"/>
              </a:solidFill>
              <a:effectLst/>
            </a:endParaRPr>
          </a:p>
        </p:txBody>
      </p:sp>
      <p:sp>
        <p:nvSpPr>
          <p:cNvPr id="4098" name="Rectangle 2"/>
          <p:cNvSpPr>
            <a:spLocks noGrp="1" noChangeArrowheads="1"/>
          </p:cNvSpPr>
          <p:nvPr>
            <p:ph type="body" idx="1"/>
          </p:nvPr>
        </p:nvSpPr>
        <p:spPr>
          <a:xfrm>
            <a:off x="0" y="2743200"/>
            <a:ext cx="9144000" cy="3386138"/>
          </a:xfrm>
          <a:ln/>
        </p:spPr>
        <p:txBody>
          <a:bodyPr/>
          <a:lstStyle/>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200">
                <a:solidFill>
                  <a:srgbClr val="FFFFFF"/>
                </a:solidFill>
                <a:effectLst/>
              </a:rPr>
              <a:t>Joshua V. Stough, Lisa Greer, Matt Benson</a:t>
            </a: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200">
                <a:solidFill>
                  <a:srgbClr val="FFFFFF"/>
                </a:solidFill>
                <a:effectLst/>
              </a:rPr>
              <a:t>July 9, 2012</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6172200" y="6172200"/>
            <a:ext cx="2971800" cy="685800"/>
          </a:xfrm>
          <a:prstGeom prst="roundRect">
            <a:avLst>
              <a:gd name="adj" fmla="val 231"/>
            </a:avLst>
          </a:prstGeom>
          <a:solidFill>
            <a:srgbClr val="000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3314" name="Rectangle 2"/>
          <p:cNvSpPr>
            <a:spLocks noGrp="1" noChangeArrowheads="1"/>
          </p:cNvSpPr>
          <p:nvPr>
            <p:ph type="body" idx="4294967295"/>
          </p:nvPr>
        </p:nvSpPr>
        <p:spPr>
          <a:xfrm>
            <a:off x="0" y="1227138"/>
            <a:ext cx="5715000" cy="4649787"/>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Point Counting is </a:t>
            </a:r>
            <a:r>
              <a:rPr lang="en-US" dirty="0">
                <a:solidFill>
                  <a:srgbClr val="FFFF00"/>
                </a:solidFill>
                <a:effectLst/>
              </a:rPr>
              <a:t>biased</a:t>
            </a:r>
            <a:r>
              <a:rPr lang="en-US" dirty="0">
                <a:solidFill>
                  <a:srgbClr val="FFFFFF"/>
                </a:solidFill>
                <a:effectLst/>
              </a:rPr>
              <a:t>:</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Number (of points)</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Scale of decision</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Benthic density</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a:t>
            </a:r>
            <a:r>
              <a:rPr lang="en-US" dirty="0" err="1">
                <a:solidFill>
                  <a:srgbClr val="FFFFFF"/>
                </a:solidFill>
                <a:effectLst/>
              </a:rPr>
              <a:t>Pante</a:t>
            </a:r>
            <a:r>
              <a:rPr lang="en-US" dirty="0">
                <a:solidFill>
                  <a:srgbClr val="FFFFFF"/>
                </a:solidFill>
                <a:effectLst/>
              </a:rPr>
              <a:t> et al., 2012]</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Experiment:</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800" dirty="0">
                <a:solidFill>
                  <a:srgbClr val="FFFFFF"/>
                </a:solidFill>
                <a:effectLst/>
              </a:rPr>
              <a:t>Manual segmentations as truth</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800" dirty="0">
                <a:solidFill>
                  <a:srgbClr val="FFFFFF"/>
                </a:solidFill>
                <a:effectLst/>
              </a:rPr>
              <a:t>Simulate abundance estimation </a:t>
            </a:r>
            <a:r>
              <a:rPr lang="en-US" sz="1800" dirty="0" smtClean="0">
                <a:solidFill>
                  <a:srgbClr val="FFFFFF"/>
                </a:solidFill>
                <a:effectLst/>
              </a:rPr>
              <a:t/>
            </a:r>
            <a:br>
              <a:rPr lang="en-US" sz="1800" dirty="0" smtClean="0">
                <a:solidFill>
                  <a:srgbClr val="FFFFFF"/>
                </a:solidFill>
                <a:effectLst/>
              </a:rPr>
            </a:br>
            <a:r>
              <a:rPr lang="en-US" sz="1800" dirty="0" smtClean="0">
                <a:solidFill>
                  <a:srgbClr val="FFFFFF"/>
                </a:solidFill>
                <a:effectLst/>
              </a:rPr>
              <a:t>under </a:t>
            </a:r>
            <a:r>
              <a:rPr lang="en-US" sz="1800" dirty="0">
                <a:solidFill>
                  <a:srgbClr val="FFFFFF"/>
                </a:solidFill>
                <a:effectLst/>
              </a:rPr>
              <a:t>various point counting parameters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5203825"/>
            <a:ext cx="1603375" cy="1603375"/>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8" y="5203825"/>
            <a:ext cx="1603375" cy="1603375"/>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Rectangle 5"/>
          <p:cNvSpPr>
            <a:spLocks noGrp="1" noChangeArrowheads="1"/>
          </p:cNvSpPr>
          <p:nvPr>
            <p:ph type="title" idx="4294967295"/>
          </p:nvPr>
        </p:nvSpPr>
        <p:spPr>
          <a:xfrm>
            <a:off x="438150" y="-117475"/>
            <a:ext cx="7769225" cy="1528763"/>
          </a:xfrm>
          <a:ln/>
        </p:spPr>
        <p:txBody>
          <a:bodyPr/>
          <a:lstStyle/>
          <a:p>
            <a:pPr algn="l">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Point Counting</a:t>
            </a:r>
          </a:p>
        </p:txBody>
      </p:sp>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963" y="3814763"/>
            <a:ext cx="36576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963" y="782638"/>
            <a:ext cx="36576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8"/>
          <p:cNvSpPr txBox="1">
            <a:spLocks noChangeArrowheads="1"/>
          </p:cNvSpPr>
          <p:nvPr/>
        </p:nvSpPr>
        <p:spPr bwMode="auto">
          <a:xfrm>
            <a:off x="-9525" y="5627688"/>
            <a:ext cx="1381125"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9pPr>
          </a:lstStyle>
          <a:p>
            <a:pPr eaLnBrk="1" hangingPunct="1">
              <a:spcBef>
                <a:spcPts val="800"/>
              </a:spcBef>
            </a:pPr>
            <a:r>
              <a:rPr lang="en-US" sz="1300">
                <a:solidFill>
                  <a:srgbClr val="FFFFFF"/>
                </a:solidFill>
                <a:latin typeface="Geneva" pitchFamily="32" charset="0"/>
              </a:rPr>
              <a:t>	Example</a:t>
            </a:r>
            <a:br>
              <a:rPr lang="en-US" sz="1300">
                <a:solidFill>
                  <a:srgbClr val="FFFFFF"/>
                </a:solidFill>
                <a:latin typeface="Geneva" pitchFamily="32" charset="0"/>
              </a:rPr>
            </a:br>
            <a:r>
              <a:rPr lang="en-US" sz="1300">
                <a:solidFill>
                  <a:srgbClr val="FFFFFF"/>
                </a:solidFill>
                <a:latin typeface="Geneva" pitchFamily="32" charset="0"/>
              </a:rPr>
              <a:t>positive, negative, 5cm scale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0" y="-71438"/>
            <a:ext cx="9144000" cy="1438276"/>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Miscellanea</a:t>
            </a:r>
          </a:p>
        </p:txBody>
      </p:sp>
      <p:sp>
        <p:nvSpPr>
          <p:cNvPr id="14338" name="Rectangle 2"/>
          <p:cNvSpPr>
            <a:spLocks noGrp="1" noChangeArrowheads="1"/>
          </p:cNvSpPr>
          <p:nvPr>
            <p:ph type="body" idx="4294967295"/>
          </p:nvPr>
        </p:nvSpPr>
        <p:spPr>
          <a:xfrm>
            <a:off x="0" y="1335088"/>
            <a:ext cx="9144000" cy="5400675"/>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Better color normalization within/across images</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Different color spaces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Boosting, different learners</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Explore feature spaces, inform the above</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Generalizability – separate training/val/test sets</a:t>
            </a: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a:solidFill>
                <a:srgbClr val="FFFFFF"/>
              </a:solidFill>
              <a:effectLst/>
            </a:endParaRP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Erratum: white balance</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Thanks</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Acquisition/segmentation, coauthors, William Sullivan</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RE Lee and Lenfest </a:t>
            </a:r>
            <a:br>
              <a:rPr lang="en-US">
                <a:solidFill>
                  <a:srgbClr val="FFFFFF"/>
                </a:solidFill>
                <a:effectLst/>
              </a:rPr>
            </a:br>
            <a:r>
              <a:rPr lang="en-US">
                <a:solidFill>
                  <a:srgbClr val="FFFFFF"/>
                </a:solidFill>
                <a:effectLst/>
              </a:rPr>
              <a:t>institutional funds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0" y="-117475"/>
            <a:ext cx="9144000" cy="15287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More to do</a:t>
            </a:r>
          </a:p>
        </p:txBody>
      </p:sp>
      <p:sp>
        <p:nvSpPr>
          <p:cNvPr id="15362" name="Rectangle 2"/>
          <p:cNvSpPr>
            <a:spLocks noGrp="1" noChangeArrowheads="1"/>
          </p:cNvSpPr>
          <p:nvPr>
            <p:ph type="body" idx="4294967295"/>
          </p:nvPr>
        </p:nvSpPr>
        <p:spPr>
          <a:xfrm>
            <a:off x="0" y="1371600"/>
            <a:ext cx="9144000" cy="4649788"/>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-current, future directions: graph cuts, better color alignment across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regions or images, or a more local match.  human interactive final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product to save time.</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-point counting experiment, computer results showing bias (ref Pante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article).  More forthcoming.</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-erratum: white balance mention in paper.</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-different color spaces experiment. This is closely tied to the color or contrast normalization across an image as well.  Often the corners have different lighting conditions (off-angle diffuse), making them darker (especially the images are already quadrat-normalized, then they were already taken off-angle).  Should look into color rep's that potentially account for that, or even some model of matte surfaces along with camera angle info discernable from the quadrat selection to normalize color.  Maybe that's what NCC (normalized chromaticity coords) accomplishes. Or accounting for shadow.</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-precision/recall curves, oooh with points on the curve corresponding to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segmentations on those contour images, like the last figure.  I would be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cool to see it grow, hopefully in the right directions.</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-test generalizability of method with separate training and test set,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maybe, rather than leave one out.</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1100">
                <a:solidFill>
                  <a:srgbClr val="FFFFFF"/>
                </a:solidFill>
                <a:effectLst/>
              </a:rPr>
              <a:t>Adaboost with random forest learner</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1100">
              <a:solidFill>
                <a:srgbClr val="FFFFFF"/>
              </a:solidFill>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762000" y="-71438"/>
            <a:ext cx="7769225" cy="1438276"/>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The Gist</a:t>
            </a:r>
          </a:p>
        </p:txBody>
      </p:sp>
      <p:sp>
        <p:nvSpPr>
          <p:cNvPr id="5122" name="Rectangle 2"/>
          <p:cNvSpPr>
            <a:spLocks noGrp="1" noChangeArrowheads="1"/>
          </p:cNvSpPr>
          <p:nvPr>
            <p:ph type="body" idx="4294967295"/>
          </p:nvPr>
        </p:nvSpPr>
        <p:spPr>
          <a:xfrm>
            <a:off x="0" y="1371600"/>
            <a:ext cx="5715000" cy="4738688"/>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dirty="0">
                <a:solidFill>
                  <a:srgbClr val="FFFF00"/>
                </a:solidFill>
                <a:effectLst/>
              </a:rPr>
              <a:t>Problem</a:t>
            </a:r>
            <a:r>
              <a:rPr lang="en-US" sz="2600" dirty="0">
                <a:solidFill>
                  <a:srgbClr val="FFFFFF"/>
                </a:solidFill>
                <a:effectLst/>
              </a:rPr>
              <a:t>: Estimate live </a:t>
            </a:r>
            <a:br>
              <a:rPr lang="en-US" sz="2600" dirty="0">
                <a:solidFill>
                  <a:srgbClr val="FFFFFF"/>
                </a:solidFill>
                <a:effectLst/>
              </a:rPr>
            </a:br>
            <a:r>
              <a:rPr lang="en-US" sz="2600" i="1" dirty="0">
                <a:solidFill>
                  <a:srgbClr val="FFFFFF"/>
                </a:solidFill>
                <a:effectLst/>
              </a:rPr>
              <a:t>A. </a:t>
            </a:r>
            <a:r>
              <a:rPr lang="en-US" sz="2600" i="1" dirty="0" err="1">
                <a:solidFill>
                  <a:srgbClr val="FFFFFF"/>
                </a:solidFill>
                <a:effectLst/>
              </a:rPr>
              <a:t>cervicornis</a:t>
            </a:r>
            <a:r>
              <a:rPr lang="en-US" sz="2600" dirty="0">
                <a:solidFill>
                  <a:srgbClr val="FFFFFF"/>
                </a:solidFill>
                <a:effectLst/>
              </a:rPr>
              <a:t> cover</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solidFill>
                  <a:srgbClr val="FFFF00"/>
                </a:solidFill>
                <a:effectLst/>
              </a:rPr>
              <a:t>Preliminary solution</a:t>
            </a:r>
            <a:r>
              <a:rPr lang="en-US" sz="2600">
                <a:solidFill>
                  <a:srgbClr val="FFFFFF"/>
                </a:solidFill>
                <a:effectLst/>
              </a:rPr>
              <a:t>: linear </a:t>
            </a:r>
            <a:r>
              <a:rPr lang="en-US" sz="2600" smtClean="0">
                <a:solidFill>
                  <a:srgbClr val="FFFFFF"/>
                </a:solidFill>
                <a:effectLst/>
              </a:rPr>
              <a:t/>
            </a:r>
            <a:br>
              <a:rPr lang="en-US" sz="2600" smtClean="0">
                <a:solidFill>
                  <a:srgbClr val="FFFFFF"/>
                </a:solidFill>
                <a:effectLst/>
              </a:rPr>
            </a:br>
            <a:r>
              <a:rPr lang="en-US" sz="2600" smtClean="0">
                <a:solidFill>
                  <a:srgbClr val="FFFFFF"/>
                </a:solidFill>
                <a:effectLst/>
              </a:rPr>
              <a:t>SVM </a:t>
            </a:r>
            <a:r>
              <a:rPr lang="en-US" sz="2600">
                <a:solidFill>
                  <a:srgbClr val="FFFFFF"/>
                </a:solidFill>
                <a:effectLst/>
              </a:rPr>
              <a:t>on </a:t>
            </a:r>
            <a:r>
              <a:rPr lang="en-US" sz="2600" dirty="0" err="1">
                <a:solidFill>
                  <a:srgbClr val="FFFFFF"/>
                </a:solidFill>
                <a:effectLst/>
              </a:rPr>
              <a:t>quantile</a:t>
            </a:r>
            <a:r>
              <a:rPr lang="en-US" sz="2600" dirty="0">
                <a:solidFill>
                  <a:srgbClr val="FFFFFF"/>
                </a:solidFill>
                <a:effectLst/>
              </a:rPr>
              <a:t> functions</a:t>
            </a: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200" dirty="0">
                <a:solidFill>
                  <a:srgbClr val="FFFFFF"/>
                </a:solidFill>
                <a:effectLst/>
              </a:rPr>
              <a:t>Train:</a:t>
            </a:r>
          </a:p>
          <a:p>
            <a:pPr marL="1484313" lvl="1" indent="-5683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600" dirty="0">
              <a:solidFill>
                <a:srgbClr val="FFFFFF"/>
              </a:solidFill>
              <a:effectLst/>
            </a:endParaRPr>
          </a:p>
          <a:p>
            <a:pPr marL="1484313" lvl="1" indent="-5683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600" dirty="0">
              <a:solidFill>
                <a:srgbClr val="FFFFFF"/>
              </a:solidFill>
              <a:effectLst/>
            </a:endParaRP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200" dirty="0">
              <a:solidFill>
                <a:srgbClr val="FFFFFF"/>
              </a:solidFill>
              <a:effectLst/>
            </a:endParaRP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200" dirty="0">
                <a:solidFill>
                  <a:srgbClr val="FFFFFF"/>
                </a:solidFill>
                <a:effectLst/>
              </a:rPr>
              <a:t>Test:</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250" y="1371600"/>
            <a:ext cx="1828800" cy="1454150"/>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1700" y="1371600"/>
            <a:ext cx="1828800" cy="1454150"/>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l="15303" t="10004" r="10196" b="10004"/>
          <a:stretch>
            <a:fillRect/>
          </a:stretch>
        </p:blipFill>
        <p:spPr bwMode="auto">
          <a:xfrm>
            <a:off x="6721475" y="3176588"/>
            <a:ext cx="1965325" cy="1528762"/>
          </a:xfrm>
          <a:prstGeom prst="rect">
            <a:avLst/>
          </a:prstGeom>
          <a:noFill/>
          <a:ln>
            <a:noFill/>
          </a:ln>
          <a:effectLst/>
          <a:extLst>
            <a:ext uri="{909E8E84-426E-40DD-AFC4-6F175D3DCCD1}">
              <a14:hiddenFill xmlns:a14="http://schemas.microsoft.com/office/drawing/2010/main">
                <a:blipFill dpi="0" rotWithShape="0">
                  <a:blip/>
                  <a:srcRect l="15303" t="10004" r="10196" b="100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0438" y="3176588"/>
            <a:ext cx="2892425" cy="89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450" y="3179763"/>
            <a:ext cx="1965325" cy="1620837"/>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Line 8"/>
          <p:cNvSpPr>
            <a:spLocks noChangeShapeType="1"/>
          </p:cNvSpPr>
          <p:nvPr/>
        </p:nvSpPr>
        <p:spPr bwMode="auto">
          <a:xfrm flipV="1">
            <a:off x="2743200" y="3349625"/>
            <a:ext cx="1274763" cy="80963"/>
          </a:xfrm>
          <a:prstGeom prst="line">
            <a:avLst/>
          </a:prstGeom>
          <a:noFill/>
          <a:ln w="3672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5129" name="Line 9"/>
          <p:cNvSpPr>
            <a:spLocks noChangeShapeType="1"/>
          </p:cNvSpPr>
          <p:nvPr/>
        </p:nvSpPr>
        <p:spPr bwMode="auto">
          <a:xfrm flipV="1">
            <a:off x="2971800" y="3686175"/>
            <a:ext cx="1174750" cy="201613"/>
          </a:xfrm>
          <a:prstGeom prst="line">
            <a:avLst/>
          </a:prstGeom>
          <a:noFill/>
          <a:ln w="3672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pic>
        <p:nvPicPr>
          <p:cNvPr id="513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9513" y="5175250"/>
            <a:ext cx="1862137" cy="14811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7375" y="5175250"/>
            <a:ext cx="1862138" cy="14811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2"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84563" y="4097338"/>
            <a:ext cx="858837" cy="788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3" name="AutoShape 13"/>
          <p:cNvSpPr>
            <a:spLocks noChangeArrowheads="1"/>
          </p:cNvSpPr>
          <p:nvPr/>
        </p:nvSpPr>
        <p:spPr bwMode="auto">
          <a:xfrm>
            <a:off x="6172200" y="6172200"/>
            <a:ext cx="2971800" cy="685800"/>
          </a:xfrm>
          <a:prstGeom prst="roundRect">
            <a:avLst>
              <a:gd name="adj" fmla="val 231"/>
            </a:avLst>
          </a:prstGeom>
          <a:solidFill>
            <a:srgbClr val="000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513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8838" y="5175250"/>
            <a:ext cx="1862137" cy="14811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5"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5238" y="5175250"/>
            <a:ext cx="1862137" cy="14811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4294967295"/>
          </p:nvPr>
        </p:nvSpPr>
        <p:spPr>
          <a:xfrm>
            <a:off x="0" y="1371600"/>
            <a:ext cx="9144000" cy="5268913"/>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solidFill>
                  <a:srgbClr val="FFFFFF"/>
                </a:solidFill>
                <a:effectLst/>
              </a:rPr>
              <a:t>Supervised Learning</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FFFFFF"/>
                </a:solidFill>
                <a:effectLst/>
              </a:rPr>
              <a:t>Feature types: texture, color</a:t>
            </a:r>
          </a:p>
          <a:p>
            <a:pPr marL="2286000" lvl="2" indent="-455613">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SIFT, GIST, GLCM – </a:t>
            </a:r>
            <a:r>
              <a:rPr lang="en-US" sz="1600">
                <a:solidFill>
                  <a:srgbClr val="E6E6E6"/>
                </a:solidFill>
                <a:effectLst/>
              </a:rPr>
              <a:t>[van de Sande et al., TPAMI 2010]</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FFFFFF"/>
                </a:solidFill>
                <a:effectLst/>
              </a:rPr>
              <a:t>Discriminating learner</a:t>
            </a:r>
          </a:p>
          <a:p>
            <a:pPr marL="2286000" lvl="2" indent="-455613">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00"/>
                </a:solidFill>
                <a:effectLst/>
              </a:rPr>
              <a:t>Support Vector Machines</a:t>
            </a:r>
            <a:r>
              <a:rPr lang="en-US">
                <a:solidFill>
                  <a:srgbClr val="FFFFFF"/>
                </a:solidFill>
                <a:effectLst/>
              </a:rPr>
              <a:t> – </a:t>
            </a:r>
            <a:r>
              <a:rPr lang="en-US" sz="1600">
                <a:solidFill>
                  <a:srgbClr val="E6E6E6"/>
                </a:solidFill>
                <a:effectLst/>
              </a:rPr>
              <a:t>[Cortes, Vapnik, ML 1995]</a:t>
            </a:r>
          </a:p>
          <a:p>
            <a:pPr marL="2286000" lvl="2" indent="-455613">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Random Forests – </a:t>
            </a:r>
            <a:r>
              <a:rPr lang="en-US" sz="1600">
                <a:solidFill>
                  <a:srgbClr val="E6E6E6"/>
                </a:solidFill>
                <a:effectLst/>
              </a:rPr>
              <a:t>[Criminisi 2011]</a:t>
            </a:r>
          </a:p>
          <a:p>
            <a:pPr marL="2286000" lvl="2" indent="-455613">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Clustering, Fisher, Gaussian Mixtures, Neural Net, ...</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solidFill>
                  <a:srgbClr val="FFFFFF"/>
                </a:solidFill>
                <a:effectLst/>
              </a:rPr>
              <a:t>Coral benthic studies</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FFFFFF"/>
                </a:solidFill>
                <a:effectLst/>
              </a:rPr>
              <a:t>NCC/LBP with NN – </a:t>
            </a:r>
            <a:r>
              <a:rPr lang="en-US" sz="1600">
                <a:solidFill>
                  <a:srgbClr val="E6E6E6"/>
                </a:solidFill>
                <a:effectLst/>
              </a:rPr>
              <a:t>[Marcos et al., Optics 2005]</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FFFFFF"/>
                </a:solidFill>
                <a:effectLst/>
              </a:rPr>
              <a:t>Filter bank response with BoW/clustering –</a:t>
            </a:r>
            <a:br>
              <a:rPr lang="en-US" sz="2400">
                <a:solidFill>
                  <a:srgbClr val="FFFFFF"/>
                </a:solidFill>
                <a:effectLst/>
              </a:rPr>
            </a:br>
            <a:r>
              <a:rPr lang="en-US" sz="1600">
                <a:solidFill>
                  <a:srgbClr val="E6E6E6"/>
                </a:solidFill>
                <a:effectLst/>
              </a:rPr>
              <a:t>[Purser et al., MEPS 2009], [Beijbom et al., CVPR 2012]</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400">
                <a:solidFill>
                  <a:srgbClr val="FFFF00"/>
                </a:solidFill>
                <a:effectLst/>
              </a:rPr>
              <a:t>SVM on raw color</a:t>
            </a:r>
            <a:r>
              <a:rPr lang="en-US" sz="2400">
                <a:solidFill>
                  <a:srgbClr val="FFFFFF"/>
                </a:solidFill>
                <a:effectLst/>
              </a:rPr>
              <a:t> –</a:t>
            </a:r>
            <a:br>
              <a:rPr lang="en-US" sz="2400">
                <a:solidFill>
                  <a:srgbClr val="FFFFFF"/>
                </a:solidFill>
                <a:effectLst/>
              </a:rPr>
            </a:br>
            <a:r>
              <a:rPr lang="en-US" sz="1600">
                <a:solidFill>
                  <a:srgbClr val="E6E6E6"/>
                </a:solidFill>
                <a:effectLst/>
              </a:rPr>
              <a:t>[Mehta et al., VISAPP 2007]</a:t>
            </a:r>
          </a:p>
        </p:txBody>
      </p:sp>
      <p:sp>
        <p:nvSpPr>
          <p:cNvPr id="6146" name="Rectangle 2"/>
          <p:cNvSpPr>
            <a:spLocks noGrp="1" noChangeArrowheads="1"/>
          </p:cNvSpPr>
          <p:nvPr>
            <p:ph type="title" idx="4294967295"/>
          </p:nvPr>
        </p:nvSpPr>
        <p:spPr>
          <a:xfrm>
            <a:off x="762000" y="-71438"/>
            <a:ext cx="7769225" cy="1438276"/>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Prior Work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7000"/>
            <a:ext cx="9144000" cy="1528560"/>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Features: Color </a:t>
            </a:r>
            <a:br>
              <a:rPr lang="en-US"/>
            </a:br>
            <a:r>
              <a:rPr lang="en-US"/>
              <a:t>Quantile Functions (QFs)</a:t>
            </a:r>
          </a:p>
        </p:txBody>
      </p:sp>
      <p:sp>
        <p:nvSpPr>
          <p:cNvPr id="3" name="Text Placeholder 2"/>
          <p:cNvSpPr txBox="1">
            <a:spLocks noGrp="1"/>
          </p:cNvSpPr>
          <p:nvPr>
            <p:ph type="body" idx="4294967295"/>
          </p:nvPr>
        </p:nvSpPr>
        <p:spPr>
          <a:xfrm>
            <a:off x="0" y="3657600"/>
            <a:ext cx="9144000" cy="2286000"/>
          </a:xfrm>
        </p:spPr>
        <p:txBody>
          <a:bodyPr/>
          <a:lstStyle>
            <a:defPPr marL="342720" marR="0" lvl="0" indent="-342720" algn="l" rtl="0" hangingPunct="1">
              <a:lnSpc>
                <a:spcPct val="100000"/>
              </a:lnSpc>
              <a:spcBef>
                <a:spcPts val="799"/>
              </a:spcBef>
              <a:spcAft>
                <a:spcPts val="0"/>
              </a:spcAft>
              <a:buClr>
                <a:srgbClr val="99CCFF"/>
              </a:buClr>
              <a:buSzPct val="80000"/>
              <a:buFont typeface="Times New Roman" pitchFamily="18"/>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2800" b="0" i="0" u="none" strike="noStrike" baseline="0">
                <a:ln>
                  <a:noFill/>
                </a:ln>
                <a:solidFill>
                  <a:srgbClr val="FFFFFF"/>
                </a:solidFill>
                <a:latin typeface="Geneva" pitchFamily="34"/>
                <a:ea typeface="DejaVu Sans" pitchFamily="2"/>
                <a:cs typeface="DejaVu Sans" pitchFamily="2"/>
              </a:defRPr>
            </a:defPPr>
            <a:lvl1pPr marL="342720" marR="0" lvl="0" indent="-342720" algn="l" rtl="0" hangingPunct="1">
              <a:lnSpc>
                <a:spcPct val="100000"/>
              </a:lnSpc>
              <a:spcBef>
                <a:spcPts val="799"/>
              </a:spcBef>
              <a:spcAft>
                <a:spcPts val="0"/>
              </a:spcAft>
              <a:buClr>
                <a:srgbClr val="99CCFF"/>
              </a:buClr>
              <a:buSzPct val="80000"/>
              <a:buFont typeface="Times New Roman" pitchFamily="18"/>
              <a:buChar char="•"/>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2800" b="0" i="0" u="none" strike="noStrike" baseline="0">
                <a:ln>
                  <a:noFill/>
                </a:ln>
                <a:solidFill>
                  <a:srgbClr val="FFFFFF"/>
                </a:solidFill>
                <a:latin typeface="Geneva" pitchFamily="34"/>
                <a:ea typeface="DejaVu Sans" pitchFamily="2"/>
                <a:cs typeface="DejaVu Sans" pitchFamily="2"/>
              </a:defRPr>
            </a:lvl1pPr>
            <a:lvl2pPr marL="742680" marR="0" lvl="1" indent="-285480" algn="l" rtl="0" hangingPunct="1">
              <a:lnSpc>
                <a:spcPct val="100000"/>
              </a:lnSpc>
              <a:spcBef>
                <a:spcPts val="697"/>
              </a:spcBef>
              <a:spcAft>
                <a:spcPts val="0"/>
              </a:spcAft>
              <a:buClr>
                <a:srgbClr val="99CCFF"/>
              </a:buClr>
              <a:buSzPct val="8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2200" b="0" i="0" u="none" strike="noStrike" baseline="0">
                <a:ln>
                  <a:noFill/>
                </a:ln>
                <a:solidFill>
                  <a:srgbClr val="FFFFFF"/>
                </a:solidFill>
                <a:latin typeface="Geneva" pitchFamily="34"/>
                <a:ea typeface="DejaVu Sans" pitchFamily="2"/>
                <a:cs typeface="DejaVu Sans" pitchFamily="2"/>
              </a:defRPr>
            </a:lvl2pPr>
            <a:lvl3pPr marL="1143000" marR="0" lvl="2" indent="-228600" algn="l" rtl="0" hangingPunct="1">
              <a:lnSpc>
                <a:spcPct val="100000"/>
              </a:lnSpc>
              <a:spcBef>
                <a:spcPts val="598"/>
              </a:spcBef>
              <a:spcAft>
                <a:spcPts val="0"/>
              </a:spcAft>
              <a:buClr>
                <a:srgbClr val="99CCFF"/>
              </a:buClr>
              <a:buSzPct val="8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000" b="0" i="0" u="none" strike="noStrike" baseline="0">
                <a:ln>
                  <a:noFill/>
                </a:ln>
                <a:solidFill>
                  <a:srgbClr val="FFFFFF"/>
                </a:solidFill>
                <a:latin typeface="Geneva" pitchFamily="34"/>
                <a:ea typeface="DejaVu Sans" pitchFamily="2"/>
                <a:cs typeface="DejaVu Sans" pitchFamily="2"/>
              </a:defRPr>
            </a:lvl3pPr>
            <a:lvl4pPr marL="1600199" marR="0" lvl="3" indent="-228600" algn="l" rtl="0" hangingPunct="1">
              <a:lnSpc>
                <a:spcPct val="100000"/>
              </a:lnSpc>
              <a:spcBef>
                <a:spcPts val="499"/>
              </a:spcBef>
              <a:spcAft>
                <a:spcPts val="0"/>
              </a:spcAft>
              <a:buClr>
                <a:srgbClr val="99CCFF"/>
              </a:buClr>
              <a:buSzPct val="8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000" b="0" i="0" u="none" strike="noStrike" baseline="0">
                <a:ln>
                  <a:noFill/>
                </a:ln>
                <a:solidFill>
                  <a:srgbClr val="FFFFFF"/>
                </a:solidFill>
                <a:latin typeface="Geneva" pitchFamily="34"/>
                <a:ea typeface="DejaVu Sans" pitchFamily="2"/>
                <a:cs typeface="DejaVu Sans" pitchFamily="2"/>
              </a:defRPr>
            </a:lvl4pPr>
            <a:lvl5pPr marL="2057400" marR="0" lvl="4"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5pPr>
            <a:lvl6pPr marL="2057400" marR="0" lvl="5"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6pPr>
            <a:lvl7pPr marL="2057400" marR="0" lvl="6"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7pPr>
            <a:lvl8pPr marL="2057400" marR="0" lvl="7"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8pPr>
            <a:lvl9pPr marL="2057400" marR="0" lvl="8" indent="-228600" algn="l" rtl="0" hangingPunct="1">
              <a:lnSpc>
                <a:spcPct val="100000"/>
              </a:lnSpc>
              <a:spcBef>
                <a:spcPts val="499"/>
              </a:spcBef>
              <a:spcAft>
                <a:spcPts val="0"/>
              </a:spcAft>
              <a:buClr>
                <a:srgbClr val="99CCFF"/>
              </a:buClr>
              <a:buSzPct val="8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000" b="0" i="0" u="none" strike="noStrike" baseline="0">
                <a:ln>
                  <a:noFill/>
                </a:ln>
                <a:solidFill>
                  <a:srgbClr val="FFFFFF"/>
                </a:solidFill>
                <a:latin typeface="Geneva" pitchFamily="34"/>
                <a:ea typeface="DejaVu Sans" pitchFamily="2"/>
                <a:cs typeface="DejaVu Sans" pitchFamily="2"/>
              </a:defRPr>
            </a:lvl9pPr>
          </a:lstStyle>
          <a:p>
            <a:pPr lvl="0"/>
            <a:r>
              <a:rPr lang="en-US" sz="2200"/>
              <a:t>Inverse cumulative distribution function</a:t>
            </a:r>
          </a:p>
          <a:p>
            <a:pPr lvl="0"/>
            <a:r>
              <a:rPr lang="en-US" sz="2200"/>
              <a:t>Mean shift, variance scaling are </a:t>
            </a:r>
            <a:r>
              <a:rPr lang="en-US" sz="2200">
                <a:solidFill>
                  <a:srgbClr val="FFFF00"/>
                </a:solidFill>
              </a:rPr>
              <a:t>linear</a:t>
            </a:r>
          </a:p>
          <a:p>
            <a:pPr lvl="0"/>
            <a:r>
              <a:rPr lang="en-US" sz="2200"/>
              <a:t>Computed for each color channel at local patches</a:t>
            </a:r>
          </a:p>
        </p:txBody>
      </p:sp>
      <p:grpSp>
        <p:nvGrpSpPr>
          <p:cNvPr id="4" name="Group 3"/>
          <p:cNvGrpSpPr/>
          <p:nvPr/>
        </p:nvGrpSpPr>
        <p:grpSpPr>
          <a:xfrm>
            <a:off x="2026800" y="1402559"/>
            <a:ext cx="4921200" cy="1916999"/>
            <a:chOff x="2026800" y="1402559"/>
            <a:chExt cx="4921200" cy="1916999"/>
          </a:xfrm>
        </p:grpSpPr>
        <p:pic>
          <p:nvPicPr>
            <p:cNvPr id="5" name="Picture 4"/>
            <p:cNvPicPr>
              <a:picLocks noChangeAspect="1"/>
            </p:cNvPicPr>
            <p:nvPr/>
          </p:nvPicPr>
          <p:blipFill>
            <a:blip r:embed="rId3">
              <a:lum/>
              <a:alphaModFix/>
            </a:blip>
            <a:srcRect/>
            <a:stretch>
              <a:fillRect/>
            </a:stretch>
          </p:blipFill>
          <p:spPr>
            <a:xfrm>
              <a:off x="4487760" y="1403639"/>
              <a:ext cx="2460240" cy="1915919"/>
            </a:xfrm>
            <a:prstGeom prst="rect">
              <a:avLst/>
            </a:prstGeom>
            <a:noFill/>
            <a:ln>
              <a:noFill/>
            </a:ln>
          </p:spPr>
        </p:pic>
        <p:pic>
          <p:nvPicPr>
            <p:cNvPr id="6" name="Picture 5"/>
            <p:cNvPicPr>
              <a:picLocks noChangeAspect="1"/>
            </p:cNvPicPr>
            <p:nvPr/>
          </p:nvPicPr>
          <p:blipFill>
            <a:blip r:embed="rId4">
              <a:lum/>
              <a:alphaModFix/>
            </a:blip>
            <a:srcRect/>
            <a:stretch>
              <a:fillRect/>
            </a:stretch>
          </p:blipFill>
          <p:spPr>
            <a:xfrm>
              <a:off x="2026800" y="1402559"/>
              <a:ext cx="2459160" cy="1915199"/>
            </a:xfrm>
            <a:prstGeom prst="rect">
              <a:avLst/>
            </a:prstGeom>
            <a:noFill/>
            <a:ln>
              <a:noFill/>
            </a:ln>
          </p:spPr>
        </p:pic>
      </p:grpSp>
      <p:sp>
        <p:nvSpPr>
          <p:cNvPr id="7" name="Freeform 6"/>
          <p:cNvSpPr/>
          <p:nvPr/>
        </p:nvSpPr>
        <p:spPr>
          <a:xfrm>
            <a:off x="1865976" y="3284279"/>
            <a:ext cx="6810480" cy="37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defTabSz="914400" eaLnBrk="1" fontAlgn="auto">
              <a:spcBef>
                <a:spcPts val="1247"/>
              </a:spcBef>
              <a:spcAft>
                <a:spcPts val="0"/>
              </a:spcAft>
              <a:buClrTx/>
              <a:buSzTx/>
              <a:buFontTx/>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E6E6E6"/>
                </a:solidFill>
                <a:latin typeface="geneva" pitchFamily="34"/>
                <a:ea typeface="DejaVu Sans" pitchFamily="2"/>
                <a:cs typeface="DejaVu Sans" pitchFamily="2"/>
              </a:rPr>
              <a:t>[</a:t>
            </a:r>
            <a:r>
              <a:rPr lang="en-US" sz="1600" dirty="0" err="1">
                <a:solidFill>
                  <a:srgbClr val="E6E6E6"/>
                </a:solidFill>
                <a:latin typeface="geneva" pitchFamily="34"/>
                <a:ea typeface="DejaVu Sans" pitchFamily="2"/>
                <a:cs typeface="DejaVu Sans" pitchFamily="2"/>
              </a:rPr>
              <a:t>Levina</a:t>
            </a:r>
            <a:r>
              <a:rPr lang="en-US" sz="1600" dirty="0">
                <a:solidFill>
                  <a:srgbClr val="E6E6E6"/>
                </a:solidFill>
                <a:latin typeface="geneva" pitchFamily="34"/>
                <a:ea typeface="DejaVu Sans" pitchFamily="2"/>
                <a:cs typeface="DejaVu Sans" pitchFamily="2"/>
              </a:rPr>
              <a:t>, UC-Berkeley 2002] [</a:t>
            </a:r>
            <a:r>
              <a:rPr lang="en-US" sz="1600" dirty="0" err="1">
                <a:solidFill>
                  <a:srgbClr val="E6E6E6"/>
                </a:solidFill>
                <a:latin typeface="geneva" pitchFamily="34"/>
                <a:ea typeface="DejaVu Sans" pitchFamily="2"/>
                <a:cs typeface="DejaVu Sans" pitchFamily="2"/>
              </a:rPr>
              <a:t>Broadhurst</a:t>
            </a:r>
            <a:r>
              <a:rPr lang="en-US" sz="1600" dirty="0">
                <a:solidFill>
                  <a:srgbClr val="E6E6E6"/>
                </a:solidFill>
                <a:latin typeface="geneva" pitchFamily="34"/>
                <a:ea typeface="DejaVu Sans" pitchFamily="2"/>
                <a:cs typeface="DejaVu Sans" pitchFamily="2"/>
              </a:rPr>
              <a:t> et al., ISBI 2006]</a:t>
            </a:r>
          </a:p>
        </p:txBody>
      </p:sp>
      <p:pic>
        <p:nvPicPr>
          <p:cNvPr id="8" name="Picture 7"/>
          <p:cNvPicPr>
            <a:picLocks noChangeAspect="1"/>
          </p:cNvPicPr>
          <p:nvPr/>
        </p:nvPicPr>
        <p:blipFill>
          <a:blip r:embed="rId5">
            <a:lum/>
            <a:alphaModFix/>
          </a:blip>
          <a:srcRect/>
          <a:stretch>
            <a:fillRect/>
          </a:stretch>
        </p:blipFill>
        <p:spPr>
          <a:xfrm>
            <a:off x="4308480" y="4990680"/>
            <a:ext cx="3666600" cy="1170360"/>
          </a:xfrm>
          <a:prstGeom prst="rect">
            <a:avLst/>
          </a:prstGeom>
          <a:noFill/>
          <a:ln>
            <a:noFill/>
          </a:ln>
        </p:spPr>
      </p:pic>
      <p:pic>
        <p:nvPicPr>
          <p:cNvPr id="9" name="Picture 8"/>
          <p:cNvPicPr>
            <a:picLocks noChangeAspect="1"/>
          </p:cNvPicPr>
          <p:nvPr/>
        </p:nvPicPr>
        <p:blipFill>
          <a:blip r:embed="rId6">
            <a:lum/>
            <a:alphaModFix/>
          </a:blip>
          <a:srcRect/>
          <a:stretch>
            <a:fillRect/>
          </a:stretch>
        </p:blipFill>
        <p:spPr>
          <a:xfrm>
            <a:off x="94320" y="4993200"/>
            <a:ext cx="2035079" cy="1735919"/>
          </a:xfrm>
          <a:prstGeom prst="rect">
            <a:avLst/>
          </a:prstGeom>
          <a:noFill/>
          <a:ln w="18360">
            <a:solidFill>
              <a:srgbClr val="FFFFFF"/>
            </a:solidFill>
            <a:prstDash val="solid"/>
          </a:ln>
        </p:spPr>
      </p:pic>
      <p:pic>
        <p:nvPicPr>
          <p:cNvPr id="10" name="Picture 9"/>
          <p:cNvPicPr>
            <a:picLocks noChangeAspect="1"/>
          </p:cNvPicPr>
          <p:nvPr/>
        </p:nvPicPr>
        <p:blipFill>
          <a:blip r:embed="rId7">
            <a:lum/>
            <a:alphaModFix/>
          </a:blip>
          <a:srcRect/>
          <a:stretch>
            <a:fillRect/>
          </a:stretch>
        </p:blipFill>
        <p:spPr>
          <a:xfrm>
            <a:off x="2200680" y="4993200"/>
            <a:ext cx="2039039" cy="1737359"/>
          </a:xfrm>
          <a:prstGeom prst="rect">
            <a:avLst/>
          </a:prstGeom>
          <a:noFill/>
          <a:ln w="18360">
            <a:solidFill>
              <a:srgbClr val="FFFFFF"/>
            </a:solidFill>
            <a:prstDash val="solid"/>
          </a:ln>
        </p:spPr>
      </p:pic>
    </p:spTree>
    <p:extLst>
      <p:ext uri="{BB962C8B-B14F-4D97-AF65-F5344CB8AC3E}">
        <p14:creationId xmlns:p14="http://schemas.microsoft.com/office/powerpoint/2010/main" val="327505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noChangeArrowheads="1"/>
          </p:cNvSpPr>
          <p:nvPr/>
        </p:nvSpPr>
        <p:spPr bwMode="auto">
          <a:xfrm>
            <a:off x="5703888" y="6029325"/>
            <a:ext cx="3440112" cy="685800"/>
          </a:xfrm>
          <a:prstGeom prst="roundRect">
            <a:avLst>
              <a:gd name="adj" fmla="val 231"/>
            </a:avLst>
          </a:prstGeom>
          <a:solidFill>
            <a:srgbClr val="000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8194" name="Rectangle 2"/>
          <p:cNvSpPr>
            <a:spLocks noGrp="1" noChangeArrowheads="1"/>
          </p:cNvSpPr>
          <p:nvPr>
            <p:ph type="title" idx="4294967295"/>
          </p:nvPr>
        </p:nvSpPr>
        <p:spPr>
          <a:xfrm>
            <a:off x="0" y="-117475"/>
            <a:ext cx="9144000" cy="15287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Experimental Setup</a:t>
            </a:r>
          </a:p>
        </p:txBody>
      </p:sp>
      <p:sp>
        <p:nvSpPr>
          <p:cNvPr id="8195" name="Rectangle 3"/>
          <p:cNvSpPr>
            <a:spLocks noGrp="1" noChangeArrowheads="1"/>
          </p:cNvSpPr>
          <p:nvPr>
            <p:ph type="body" idx="4294967295"/>
          </p:nvPr>
        </p:nvSpPr>
        <p:spPr>
          <a:xfrm>
            <a:off x="0" y="1371600"/>
            <a:ext cx="5943600" cy="4649788"/>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62 quadrat images</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Leave-one-out</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a:solidFill>
                  <a:srgbClr val="FFFFFF"/>
                </a:solidFill>
                <a:effectLst/>
              </a:rPr>
              <a:t>Each image/</a:t>
            </a:r>
            <a:r>
              <a:rPr lang="en-US" dirty="0" err="1">
                <a:solidFill>
                  <a:srgbClr val="FFFFFF"/>
                </a:solidFill>
                <a:effectLst/>
              </a:rPr>
              <a:t>seg</a:t>
            </a:r>
            <a:r>
              <a:rPr lang="en-US" dirty="0">
                <a:solidFill>
                  <a:srgbClr val="FFFFFF"/>
                </a:solidFill>
                <a:effectLst/>
              </a:rPr>
              <a:t> implies SVM classifier.</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dirty="0">
                <a:solidFill>
                  <a:srgbClr val="FFFFFF"/>
                </a:solidFill>
                <a:effectLst/>
              </a:rPr>
              <a:t>Use closest in average </a:t>
            </a:r>
            <a:r>
              <a:rPr lang="en-US" sz="2600" dirty="0" smtClean="0">
                <a:solidFill>
                  <a:srgbClr val="FFFFFF"/>
                </a:solidFill>
                <a:effectLst/>
              </a:rPr>
              <a:t>QF</a:t>
            </a:r>
            <a:endParaRPr lang="en-US" sz="2600" dirty="0">
              <a:solidFill>
                <a:srgbClr val="FFFFFF"/>
              </a:solidFill>
              <a:effectLst/>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863" y="4043363"/>
            <a:ext cx="3657600" cy="2743200"/>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763" y="4591050"/>
            <a:ext cx="2971800" cy="2193925"/>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0763" y="2214563"/>
            <a:ext cx="2971800" cy="2193925"/>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9" name="Line 7"/>
          <p:cNvSpPr>
            <a:spLocks noChangeShapeType="1"/>
          </p:cNvSpPr>
          <p:nvPr/>
        </p:nvSpPr>
        <p:spPr bwMode="auto">
          <a:xfrm flipH="1">
            <a:off x="5027613" y="4800600"/>
            <a:ext cx="917575" cy="1588"/>
          </a:xfrm>
          <a:prstGeom prst="line">
            <a:avLst/>
          </a:prstGeom>
          <a:noFill/>
          <a:ln w="5472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8200" name="Line 8"/>
          <p:cNvSpPr>
            <a:spLocks noChangeShapeType="1"/>
          </p:cNvSpPr>
          <p:nvPr/>
        </p:nvSpPr>
        <p:spPr bwMode="auto">
          <a:xfrm flipH="1">
            <a:off x="5027613" y="4260850"/>
            <a:ext cx="917575" cy="1588"/>
          </a:xfrm>
          <a:prstGeom prst="line">
            <a:avLst/>
          </a:prstGeom>
          <a:noFill/>
          <a:ln w="5472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a:p>
        </p:txBody>
      </p:sp>
      <p:sp>
        <p:nvSpPr>
          <p:cNvPr id="8201" name="Text Box 9"/>
          <p:cNvSpPr txBox="1">
            <a:spLocks noChangeArrowheads="1"/>
          </p:cNvSpPr>
          <p:nvPr/>
        </p:nvSpPr>
        <p:spPr bwMode="auto">
          <a:xfrm>
            <a:off x="4641850" y="4273550"/>
            <a:ext cx="1601788"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1pPr>
            <a:lvl2pPr>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2pPr>
            <a:lvl3pPr>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3pPr>
            <a:lvl4pPr>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4pPr>
            <a:lvl5pPr>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42950"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599613" algn="l"/>
              </a:tabLst>
              <a:defRPr sz="2400">
                <a:solidFill>
                  <a:srgbClr val="000000"/>
                </a:solidFill>
                <a:latin typeface="Times New Roman" pitchFamily="16" charset="0"/>
                <a:ea typeface="DejaVu Sans" charset="0"/>
                <a:cs typeface="DejaVu Sans" charset="0"/>
              </a:defRPr>
            </a:lvl9pPr>
          </a:lstStyle>
          <a:p>
            <a:pPr eaLnBrk="1" hangingPunct="1">
              <a:spcBef>
                <a:spcPts val="700"/>
              </a:spcBef>
            </a:pPr>
            <a:r>
              <a:rPr lang="en-US" sz="2600">
                <a:solidFill>
                  <a:srgbClr val="FFFFFF"/>
                </a:solidFill>
                <a:latin typeface="Geneva" pitchFamily="32" charset="0"/>
              </a:rPr>
              <a:t>SVM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0" y="-117475"/>
            <a:ext cx="9144000" cy="15287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Validation</a:t>
            </a:r>
          </a:p>
        </p:txBody>
      </p:sp>
      <p:sp>
        <p:nvSpPr>
          <p:cNvPr id="9218" name="Rectangle 2"/>
          <p:cNvSpPr>
            <a:spLocks noGrp="1" noChangeArrowheads="1"/>
          </p:cNvSpPr>
          <p:nvPr>
            <p:ph type="body" idx="4294967295"/>
          </p:nvPr>
        </p:nvSpPr>
        <p:spPr>
          <a:xfrm>
            <a:off x="0" y="1227138"/>
            <a:ext cx="9144000" cy="4738687"/>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00"/>
                </a:solidFill>
                <a:effectLst/>
              </a:rPr>
              <a:t>Average Precision (AP)</a:t>
            </a:r>
            <a:r>
              <a:rPr lang="en-US">
                <a:solidFill>
                  <a:srgbClr val="FFFFFF"/>
                </a:solidFill>
                <a:effectLst/>
              </a:rPr>
              <a:t> – area under the Precision/Recall curve</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Biased (not infinitely many negatives)</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00"/>
                </a:solidFill>
                <a:effectLst/>
              </a:rPr>
              <a:t>Dice Similarity Coefficient (DSC) </a:t>
            </a:r>
            <a:r>
              <a:rPr lang="en-US">
                <a:solidFill>
                  <a:srgbClr val="FFFFFF"/>
                </a:solidFill>
                <a:effectLst/>
              </a:rPr>
              <a:t>– intersection with manual, divided by average.</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3536950"/>
            <a:ext cx="2424113" cy="240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3536950"/>
            <a:ext cx="3252787" cy="240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1860550" y="5907088"/>
            <a:ext cx="223837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9pPr>
          </a:lstStyle>
          <a:p>
            <a:pPr>
              <a:spcBef>
                <a:spcPts val="1250"/>
              </a:spcBef>
            </a:pPr>
            <a:r>
              <a:rPr lang="en-US" sz="1600">
                <a:solidFill>
                  <a:srgbClr val="FFFFFF"/>
                </a:solidFill>
                <a:latin typeface="Geneva" pitchFamily="32" charset="0"/>
              </a:rPr>
              <a:t>Example PR curve</a:t>
            </a:r>
          </a:p>
        </p:txBody>
      </p:sp>
      <p:sp>
        <p:nvSpPr>
          <p:cNvPr id="9222" name="Text Box 6"/>
          <p:cNvSpPr txBox="1">
            <a:spLocks noChangeArrowheads="1"/>
          </p:cNvSpPr>
          <p:nvPr/>
        </p:nvSpPr>
        <p:spPr bwMode="auto">
          <a:xfrm>
            <a:off x="5243513" y="5907088"/>
            <a:ext cx="223837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DejaVu Sans" charset="0"/>
                <a:cs typeface="DejaVu Sans" charset="0"/>
              </a:defRPr>
            </a:lvl9pPr>
          </a:lstStyle>
          <a:p>
            <a:pPr algn="ctr">
              <a:spcBef>
                <a:spcPts val="1250"/>
              </a:spcBef>
            </a:pPr>
            <a:r>
              <a:rPr lang="en-US" sz="1600">
                <a:solidFill>
                  <a:srgbClr val="FFFFFF"/>
                </a:solidFill>
                <a:latin typeface="Geneva" pitchFamily="32" charset="0"/>
              </a:rPr>
              <a:t>DSC vs. PR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5703888" y="6029325"/>
            <a:ext cx="3440112" cy="685800"/>
          </a:xfrm>
          <a:prstGeom prst="roundRect">
            <a:avLst>
              <a:gd name="adj" fmla="val 231"/>
            </a:avLst>
          </a:prstGeom>
          <a:solidFill>
            <a:srgbClr val="000080"/>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242" name="Rectangle 2"/>
          <p:cNvSpPr>
            <a:spLocks noGrp="1" noChangeArrowheads="1"/>
          </p:cNvSpPr>
          <p:nvPr>
            <p:ph type="title" idx="4294967295"/>
          </p:nvPr>
        </p:nvSpPr>
        <p:spPr>
          <a:xfrm>
            <a:off x="0" y="-117475"/>
            <a:ext cx="9144000" cy="15287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Results</a:t>
            </a:r>
          </a:p>
        </p:txBody>
      </p:sp>
      <p:sp>
        <p:nvSpPr>
          <p:cNvPr id="10243" name="Rectangle 3"/>
          <p:cNvSpPr>
            <a:spLocks noGrp="1" noChangeArrowheads="1"/>
          </p:cNvSpPr>
          <p:nvPr>
            <p:ph type="body" idx="4294967295"/>
          </p:nvPr>
        </p:nvSpPr>
        <p:spPr>
          <a:xfrm>
            <a:off x="0" y="3683000"/>
            <a:ext cx="9144000" cy="1870075"/>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AP: .721 QFs (vs .714 raw)</a:t>
            </a:r>
          </a:p>
          <a:p>
            <a:pPr marL="1484313" lvl="1" indent="-5683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Figure: better by more, more often</a:t>
            </a: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a:solidFill>
                  <a:srgbClr val="FFFFFF"/>
                </a:solidFill>
                <a:effectLst/>
              </a:rPr>
              <a:t>DSC: 63.8% overall</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1357313"/>
            <a:ext cx="6683375"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625" y="5133975"/>
            <a:ext cx="2192338" cy="16462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3" y="5133975"/>
            <a:ext cx="2192337" cy="16462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6113" y="5133975"/>
            <a:ext cx="2068512" cy="16462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5050" y="5133975"/>
            <a:ext cx="2068513" cy="1646238"/>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noChangeArrowheads="1"/>
          </p:cNvSpPr>
          <p:nvPr/>
        </p:nvSpPr>
        <p:spPr bwMode="auto">
          <a:xfrm>
            <a:off x="5715000" y="6029325"/>
            <a:ext cx="3429000" cy="685800"/>
          </a:xfrm>
          <a:prstGeom prst="roundRect">
            <a:avLst>
              <a:gd name="adj" fmla="val 231"/>
            </a:avLst>
          </a:prstGeom>
          <a:solidFill>
            <a:srgbClr val="000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1266" name="Rectangle 2"/>
          <p:cNvSpPr>
            <a:spLocks noGrp="1" noChangeArrowheads="1"/>
          </p:cNvSpPr>
          <p:nvPr>
            <p:ph type="title" idx="4294967295"/>
          </p:nvPr>
        </p:nvSpPr>
        <p:spPr>
          <a:xfrm>
            <a:off x="0" y="-117475"/>
            <a:ext cx="9144000" cy="15287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FFFF00"/>
                </a:solidFill>
                <a:effectLst/>
              </a:rPr>
              <a:t>Traversing the PR </a:t>
            </a:r>
            <a:r>
              <a:rPr lang="en-US" dirty="0" smtClean="0">
                <a:solidFill>
                  <a:srgbClr val="FFFF00"/>
                </a:solidFill>
                <a:effectLst/>
              </a:rPr>
              <a:t>Curve</a:t>
            </a:r>
            <a:endParaRPr lang="en-US" dirty="0">
              <a:solidFill>
                <a:srgbClr val="FFFF00"/>
              </a:solidFill>
              <a:effectLst/>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836738"/>
            <a:ext cx="3482975" cy="2578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0550" y="4535488"/>
            <a:ext cx="2930525" cy="2225675"/>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8550" y="4535488"/>
            <a:ext cx="2930525" cy="2225675"/>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38" y="4535488"/>
            <a:ext cx="2930525" cy="2225675"/>
          </a:xfrm>
          <a:prstGeom prst="rect">
            <a:avLst/>
          </a:prstGeom>
          <a:noFill/>
          <a:ln w="18360">
            <a:solidFill>
              <a:srgbClr val="FFFFFF"/>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noChangeArrowheads="1"/>
          </p:cNvSpPr>
          <p:nvPr/>
        </p:nvSpPr>
        <p:spPr bwMode="auto">
          <a:xfrm>
            <a:off x="5703888" y="6029325"/>
            <a:ext cx="3440112" cy="685800"/>
          </a:xfrm>
          <a:prstGeom prst="roundRect">
            <a:avLst>
              <a:gd name="adj" fmla="val 231"/>
            </a:avLst>
          </a:prstGeom>
          <a:solidFill>
            <a:srgbClr val="000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2290" name="Rectangle 2"/>
          <p:cNvSpPr>
            <a:spLocks noGrp="1" noChangeArrowheads="1"/>
          </p:cNvSpPr>
          <p:nvPr>
            <p:ph type="title" idx="4294967295"/>
          </p:nvPr>
        </p:nvSpPr>
        <p:spPr>
          <a:xfrm>
            <a:off x="0" y="-117475"/>
            <a:ext cx="9144000" cy="15287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00"/>
                </a:solidFill>
                <a:effectLst/>
              </a:rPr>
              <a:t>Future: Training </a:t>
            </a:r>
            <a:br>
              <a:rPr lang="en-US">
                <a:solidFill>
                  <a:srgbClr val="FFFF00"/>
                </a:solidFill>
                <a:effectLst/>
              </a:rPr>
            </a:br>
            <a:r>
              <a:rPr lang="en-US">
                <a:solidFill>
                  <a:srgbClr val="FFFF00"/>
                </a:solidFill>
                <a:effectLst/>
              </a:rPr>
              <a:t>Image Choice</a:t>
            </a:r>
          </a:p>
        </p:txBody>
      </p:sp>
      <p:sp>
        <p:nvSpPr>
          <p:cNvPr id="12291" name="Rectangle 3"/>
          <p:cNvSpPr>
            <a:spLocks noGrp="1" noChangeArrowheads="1"/>
          </p:cNvSpPr>
          <p:nvPr>
            <p:ph type="body" idx="4294967295"/>
          </p:nvPr>
        </p:nvSpPr>
        <p:spPr>
          <a:xfrm>
            <a:off x="0" y="1263650"/>
            <a:ext cx="9144000" cy="4649788"/>
          </a:xfrm>
          <a:ln/>
        </p:spPr>
        <p:txBody>
          <a:bodyPr/>
          <a:lstStyle/>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solidFill>
                  <a:srgbClr val="FFFFFF"/>
                </a:solidFill>
                <a:effectLst/>
              </a:rPr>
              <a:t>Average QF distance is poor predictor</a:t>
            </a: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600">
              <a:solidFill>
                <a:srgbClr val="FFFFFF"/>
              </a:solidFill>
              <a:effectLst/>
            </a:endParaRP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600">
              <a:solidFill>
                <a:srgbClr val="FFFFFF"/>
              </a:solidFill>
              <a:effectLst/>
            </a:endParaRP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600">
              <a:solidFill>
                <a:srgbClr val="FFFFFF"/>
              </a:solidFill>
              <a:effectLst/>
            </a:endParaRPr>
          </a:p>
          <a:p>
            <a:pPr marL="684213" indent="-682625">
              <a:buClr>
                <a:srgbClr val="99CCFF"/>
              </a:buClr>
              <a:buSzPct val="80000"/>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600">
              <a:solidFill>
                <a:srgbClr val="FFFFFF"/>
              </a:solidFill>
              <a:effectLst/>
            </a:endParaRPr>
          </a:p>
          <a:p>
            <a:pPr marL="684213" indent="-682625">
              <a:buClr>
                <a:srgbClr val="99CCFF"/>
              </a:buClr>
              <a:buSzPct val="80000"/>
              <a:buFont typeface="Times New Roman" pitchFamily="16" charset="0"/>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solidFill>
                  <a:srgbClr val="FFFFFF"/>
                </a:solidFill>
                <a:effectLst/>
              </a:rPr>
              <a:t>Image choice matters less than anticipated</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4154488"/>
            <a:ext cx="6400800" cy="267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766888"/>
            <a:ext cx="2692400" cy="183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766888"/>
            <a:ext cx="2692400" cy="1838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5" name="Text Box 7"/>
          <p:cNvSpPr txBox="1">
            <a:spLocks noChangeArrowheads="1"/>
          </p:cNvSpPr>
          <p:nvPr/>
        </p:nvSpPr>
        <p:spPr bwMode="auto">
          <a:xfrm>
            <a:off x="314325" y="5519738"/>
            <a:ext cx="1609725"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9pPr>
          </a:lstStyle>
          <a:p>
            <a:pPr eaLnBrk="1" hangingPunct="1">
              <a:spcBef>
                <a:spcPts val="800"/>
              </a:spcBef>
            </a:pPr>
            <a:r>
              <a:rPr lang="en-US" sz="1300">
                <a:solidFill>
                  <a:srgbClr val="FFFFFF"/>
                </a:solidFill>
                <a:latin typeface="Geneva" pitchFamily="32" charset="0"/>
              </a:rPr>
              <a:t>	Distribution of DSC over choice of training image, for all images</a:t>
            </a:r>
          </a:p>
        </p:txBody>
      </p:sp>
      <p:sp>
        <p:nvSpPr>
          <p:cNvPr id="12296" name="Text Box 8"/>
          <p:cNvSpPr txBox="1">
            <a:spLocks noChangeArrowheads="1"/>
          </p:cNvSpPr>
          <p:nvPr/>
        </p:nvSpPr>
        <p:spPr bwMode="auto">
          <a:xfrm>
            <a:off x="134938" y="1992313"/>
            <a:ext cx="1609725"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9pPr>
          </a:lstStyle>
          <a:p>
            <a:pPr eaLnBrk="1" hangingPunct="1">
              <a:spcBef>
                <a:spcPts val="800"/>
              </a:spcBef>
            </a:pPr>
            <a:r>
              <a:rPr lang="en-US" sz="1300">
                <a:solidFill>
                  <a:srgbClr val="FFFFFF"/>
                </a:solidFill>
                <a:latin typeface="Geneva" pitchFamily="32" charset="0"/>
              </a:rPr>
              <a:t>	Normal: closest image provides good training</a:t>
            </a:r>
          </a:p>
        </p:txBody>
      </p:sp>
      <p:sp>
        <p:nvSpPr>
          <p:cNvPr id="12297" name="Text Box 9"/>
          <p:cNvSpPr txBox="1">
            <a:spLocks noChangeArrowheads="1"/>
          </p:cNvSpPr>
          <p:nvPr/>
        </p:nvSpPr>
        <p:spPr bwMode="auto">
          <a:xfrm>
            <a:off x="4346575" y="1992313"/>
            <a:ext cx="1609725"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rgbClr val="000000"/>
                </a:solidFill>
                <a:latin typeface="Times New Roman" pitchFamily="16" charset="0"/>
                <a:ea typeface="DejaVu Sans" charset="0"/>
                <a:cs typeface="DejaVu Sans" charset="0"/>
              </a:defRPr>
            </a:lvl9pPr>
          </a:lstStyle>
          <a:p>
            <a:pPr eaLnBrk="1" hangingPunct="1">
              <a:spcBef>
                <a:spcPts val="800"/>
              </a:spcBef>
            </a:pPr>
            <a:r>
              <a:rPr lang="en-US" sz="1300">
                <a:solidFill>
                  <a:srgbClr val="FFFFFF"/>
                </a:solidFill>
                <a:latin typeface="Geneva" pitchFamily="32" charset="0"/>
              </a:rPr>
              <a:t>	Unlucky: closest image provides poor  training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neva"/>
        <a:ea typeface="DejaVu Sans"/>
        <a:cs typeface="DejaVu Sans"/>
      </a:majorFont>
      <a:minorFont>
        <a:latin typeface="Geneva"/>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eneva"/>
        <a:ea typeface="DejaVu Sans"/>
        <a:cs typeface="DejaVu Sans"/>
      </a:majorFont>
      <a:minorFont>
        <a:latin typeface="Geneva"/>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17255</TotalTime>
  <Words>573</Words>
  <Application>Microsoft Office PowerPoint</Application>
  <PresentationFormat>On-screen Show (4:3)</PresentationFormat>
  <Paragraphs>114</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Office Theme</vt:lpstr>
      <vt:lpstr>Default</vt:lpstr>
      <vt:lpstr>Texture and Color Distribution-based Classification for Live Coral Detection </vt:lpstr>
      <vt:lpstr>The Gist</vt:lpstr>
      <vt:lpstr>Prior Work</vt:lpstr>
      <vt:lpstr>Features: Color  Quantile Functions (QFs)</vt:lpstr>
      <vt:lpstr>Experimental Setup</vt:lpstr>
      <vt:lpstr>Validation</vt:lpstr>
      <vt:lpstr>Results</vt:lpstr>
      <vt:lpstr>Traversing the PR Curve</vt:lpstr>
      <vt:lpstr>Future: Training  Image Choice</vt:lpstr>
      <vt:lpstr>Point Counting</vt:lpstr>
      <vt:lpstr>Miscellanea</vt:lpstr>
      <vt:lpstr>More to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cs341</dc:title>
  <dc:creator>Joshua Stough</dc:creator>
  <cp:lastModifiedBy>Rental 6</cp:lastModifiedBy>
  <cp:revision>388</cp:revision>
  <cp:lastPrinted>2004-01-07T21:55:57Z</cp:lastPrinted>
  <dcterms:created xsi:type="dcterms:W3CDTF">2003-08-04T18:14:20Z</dcterms:created>
  <dcterms:modified xsi:type="dcterms:W3CDTF">2012-07-08T06:15:49Z</dcterms:modified>
</cp:coreProperties>
</file>