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26517600"/>
  <p:notesSz cx="37441188" cy="50149125"/>
  <p:defaultTextStyle>
    <a:defPPr>
      <a:defRPr lang="en-GB"/>
    </a:defPPr>
    <a:lvl1pPr algn="l" defTabSz="677296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1100606" indent="-423310" algn="l" defTabSz="677296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693240" indent="-338648" algn="l" defTabSz="677296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370536" indent="-338648" algn="l" defTabSz="677296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3047832" indent="-338648" algn="l" defTabSz="677296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386480" algn="l" defTabSz="135459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063776" algn="l" defTabSz="135459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4741073" algn="l" defTabSz="135459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418369" algn="l" defTabSz="135459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885" autoAdjust="0"/>
  </p:normalViewPr>
  <p:slideViewPr>
    <p:cSldViewPr>
      <p:cViewPr varScale="1">
        <p:scale>
          <a:sx n="29" d="100"/>
          <a:sy n="29" d="100"/>
        </p:scale>
        <p:origin x="-1578" y="-78"/>
      </p:cViewPr>
      <p:guideLst>
        <p:guide orient="horz" pos="2848"/>
        <p:guide pos="432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765175" y="763588"/>
            <a:ext cx="6240463" cy="377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9D41DAE4-412B-460E-9217-C1231F743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7729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8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100606" indent="-423310" algn="l" defTabSz="67729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8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693240" indent="-338648" algn="l" defTabSz="67729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8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2370536" indent="-338648" algn="l" defTabSz="67729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8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3047832" indent="-338648" algn="l" defTabSz="67729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8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3386480" algn="l" defTabSz="13545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063776" algn="l" defTabSz="13545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741073" algn="l" defTabSz="13545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18369" algn="l" defTabSz="13545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08995E8-0DB1-4EB1-ABA6-C04261219B5C}" type="slidenum">
              <a:rPr lang="en-US"/>
              <a:pPr/>
              <a:t>1</a:t>
            </a:fld>
            <a:endParaRPr lang="en-US"/>
          </a:p>
        </p:txBody>
      </p:sp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defRPr/>
            </a:pPr>
            <a:fld id="{6BEE9F69-3339-4516-B60A-E1D9590B19D2}" type="slidenum">
              <a:rPr lang="en-US" sz="4000">
                <a:solidFill>
                  <a:srgbClr val="FFFFFF"/>
                </a:solidFill>
                <a:ea typeface="+mn-ea" charset="0"/>
                <a:cs typeface="+mn-ea" charset="0"/>
              </a:rPr>
              <a:pPr>
                <a:lnSpc>
                  <a:spcPct val="100000"/>
                </a:lnSpc>
                <a:defRPr/>
              </a:pPr>
              <a:t>1</a:t>
            </a:fld>
            <a:endParaRPr lang="en-US" sz="4000">
              <a:solidFill>
                <a:srgbClr val="FFFFFF"/>
              </a:solidFill>
              <a:ea typeface="+mn-ea" charset="0"/>
              <a:cs typeface="+mn-ea" charset="0"/>
            </a:endParaRPr>
          </a:p>
        </p:txBody>
      </p:sp>
      <p:sp>
        <p:nvSpPr>
          <p:cNvPr id="4100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765175" y="763588"/>
            <a:ext cx="624205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1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2000" smtClean="0">
              <a:latin typeface="Arial" charset="0"/>
              <a:ea typeface="WenQuanYi Zen Hei" charset="0"/>
              <a:cs typeface="WenQuanYi Zen He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0888" y="8238624"/>
            <a:ext cx="37309425" cy="56835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4158" y="15027062"/>
            <a:ext cx="30722888" cy="6775882"/>
          </a:xfrm>
        </p:spPr>
        <p:txBody>
          <a:bodyPr/>
          <a:lstStyle>
            <a:lvl1pPr marL="0" indent="0" algn="ctr">
              <a:buNone/>
              <a:defRPr/>
            </a:lvl1pPr>
            <a:lvl2pPr marL="677296" indent="0" algn="ctr">
              <a:buNone/>
              <a:defRPr/>
            </a:lvl2pPr>
            <a:lvl3pPr marL="1354592" indent="0" algn="ctr">
              <a:buNone/>
              <a:defRPr/>
            </a:lvl3pPr>
            <a:lvl4pPr marL="2031888" indent="0" algn="ctr">
              <a:buNone/>
              <a:defRPr/>
            </a:lvl4pPr>
            <a:lvl5pPr marL="2709184" indent="0" algn="ctr">
              <a:buNone/>
              <a:defRPr/>
            </a:lvl5pPr>
            <a:lvl6pPr marL="3386480" indent="0" algn="ctr">
              <a:buNone/>
              <a:defRPr/>
            </a:lvl6pPr>
            <a:lvl7pPr marL="4063776" indent="0" algn="ctr">
              <a:buNone/>
              <a:defRPr/>
            </a:lvl7pPr>
            <a:lvl8pPr marL="4741073" indent="0" algn="ctr">
              <a:buNone/>
              <a:defRPr/>
            </a:lvl8pPr>
            <a:lvl9pPr marL="541836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31F3F-0475-44D2-92D4-7D224F8DC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42561-6AFB-4D94-9F42-821EC6265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0647" y="1060960"/>
            <a:ext cx="9875043" cy="226253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54" y="1060960"/>
            <a:ext cx="29401295" cy="226253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2F427-1939-4F9C-AF4D-D3EE052BE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0" y="1060957"/>
            <a:ext cx="39504938" cy="44175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90750" y="6189951"/>
            <a:ext cx="9722645" cy="174963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12141996" y="6189951"/>
            <a:ext cx="9722643" cy="17496344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F67DA-4258-499A-8412-F8BDF6030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13848-F921-4EF2-AAE7-49D255AC4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17040155"/>
            <a:ext cx="37307045" cy="5267108"/>
          </a:xfrm>
        </p:spPr>
        <p:txBody>
          <a:bodyPr anchor="t"/>
          <a:lstStyle>
            <a:lvl1pPr algn="l">
              <a:defRPr sz="5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11239430"/>
            <a:ext cx="37307045" cy="5800725"/>
          </a:xfrm>
        </p:spPr>
        <p:txBody>
          <a:bodyPr anchor="b"/>
          <a:lstStyle>
            <a:lvl1pPr marL="0" indent="0">
              <a:buNone/>
              <a:defRPr sz="3000"/>
            </a:lvl1pPr>
            <a:lvl2pPr marL="677296" indent="0">
              <a:buNone/>
              <a:defRPr sz="2700"/>
            </a:lvl2pPr>
            <a:lvl3pPr marL="1354592" indent="0">
              <a:buNone/>
              <a:defRPr sz="2400"/>
            </a:lvl3pPr>
            <a:lvl4pPr marL="2031888" indent="0">
              <a:buNone/>
              <a:defRPr sz="2100"/>
            </a:lvl4pPr>
            <a:lvl5pPr marL="2709184" indent="0">
              <a:buNone/>
              <a:defRPr sz="2100"/>
            </a:lvl5pPr>
            <a:lvl6pPr marL="3386480" indent="0">
              <a:buNone/>
              <a:defRPr sz="2100"/>
            </a:lvl6pPr>
            <a:lvl7pPr marL="4063776" indent="0">
              <a:buNone/>
              <a:defRPr sz="2100"/>
            </a:lvl7pPr>
            <a:lvl8pPr marL="4741073" indent="0">
              <a:buNone/>
              <a:defRPr sz="2100"/>
            </a:lvl8pPr>
            <a:lvl9pPr marL="5418369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32F7F-5BAC-4132-BA99-D9702EAA1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0750" y="6189951"/>
            <a:ext cx="9722645" cy="17496344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41996" y="6189951"/>
            <a:ext cx="9722643" cy="17496344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E573E-A14C-4027-A7AA-37B77269A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513" y="1060956"/>
            <a:ext cx="39500175" cy="4419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5513" y="5936750"/>
            <a:ext cx="19392900" cy="247346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77296" indent="0">
              <a:buNone/>
              <a:defRPr sz="3000" b="1"/>
            </a:lvl2pPr>
            <a:lvl3pPr marL="1354592" indent="0">
              <a:buNone/>
              <a:defRPr sz="2700" b="1"/>
            </a:lvl3pPr>
            <a:lvl4pPr marL="2031888" indent="0">
              <a:buNone/>
              <a:defRPr sz="2400" b="1"/>
            </a:lvl4pPr>
            <a:lvl5pPr marL="2709184" indent="0">
              <a:buNone/>
              <a:defRPr sz="2400" b="1"/>
            </a:lvl5pPr>
            <a:lvl6pPr marL="3386480" indent="0">
              <a:buNone/>
              <a:defRPr sz="2400" b="1"/>
            </a:lvl6pPr>
            <a:lvl7pPr marL="4063776" indent="0">
              <a:buNone/>
              <a:defRPr sz="2400" b="1"/>
            </a:lvl7pPr>
            <a:lvl8pPr marL="4741073" indent="0">
              <a:buNone/>
              <a:defRPr sz="2400" b="1"/>
            </a:lvl8pPr>
            <a:lvl9pPr marL="5418369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5513" y="8410217"/>
            <a:ext cx="19392900" cy="1527817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5652" y="5936750"/>
            <a:ext cx="19400043" cy="247346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77296" indent="0">
              <a:buNone/>
              <a:defRPr sz="3000" b="1"/>
            </a:lvl2pPr>
            <a:lvl3pPr marL="1354592" indent="0">
              <a:buNone/>
              <a:defRPr sz="2700" b="1"/>
            </a:lvl3pPr>
            <a:lvl4pPr marL="2031888" indent="0">
              <a:buNone/>
              <a:defRPr sz="2400" b="1"/>
            </a:lvl4pPr>
            <a:lvl5pPr marL="2709184" indent="0">
              <a:buNone/>
              <a:defRPr sz="2400" b="1"/>
            </a:lvl5pPr>
            <a:lvl6pPr marL="3386480" indent="0">
              <a:buNone/>
              <a:defRPr sz="2400" b="1"/>
            </a:lvl6pPr>
            <a:lvl7pPr marL="4063776" indent="0">
              <a:buNone/>
              <a:defRPr sz="2400" b="1"/>
            </a:lvl7pPr>
            <a:lvl8pPr marL="4741073" indent="0">
              <a:buNone/>
              <a:defRPr sz="2400" b="1"/>
            </a:lvl8pPr>
            <a:lvl9pPr marL="5418369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5652" y="8410217"/>
            <a:ext cx="19400043" cy="1527817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056B4-8F70-4405-B536-0067449AB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2025B-E89A-43E0-BCAA-4FFF02342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E8B7F-05BF-4D9A-B0F9-D291F06D5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512" y="1056773"/>
            <a:ext cx="14439900" cy="4492840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59288" y="1056773"/>
            <a:ext cx="24536400" cy="22631615"/>
          </a:xfrm>
        </p:spPr>
        <p:txBody>
          <a:bodyPr/>
          <a:lstStyle>
            <a:lvl1pPr>
              <a:defRPr sz="4700"/>
            </a:lvl1pPr>
            <a:lvl2pPr>
              <a:defRPr sz="41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5512" y="5549612"/>
            <a:ext cx="14439900" cy="18138775"/>
          </a:xfrm>
        </p:spPr>
        <p:txBody>
          <a:bodyPr/>
          <a:lstStyle>
            <a:lvl1pPr marL="0" indent="0">
              <a:buNone/>
              <a:defRPr sz="2100"/>
            </a:lvl1pPr>
            <a:lvl2pPr marL="677296" indent="0">
              <a:buNone/>
              <a:defRPr sz="1800"/>
            </a:lvl2pPr>
            <a:lvl3pPr marL="1354592" indent="0">
              <a:buNone/>
              <a:defRPr sz="1500"/>
            </a:lvl3pPr>
            <a:lvl4pPr marL="2031888" indent="0">
              <a:buNone/>
              <a:defRPr sz="1300"/>
            </a:lvl4pPr>
            <a:lvl5pPr marL="2709184" indent="0">
              <a:buNone/>
              <a:defRPr sz="1300"/>
            </a:lvl5pPr>
            <a:lvl6pPr marL="3386480" indent="0">
              <a:buNone/>
              <a:defRPr sz="1300"/>
            </a:lvl6pPr>
            <a:lvl7pPr marL="4063776" indent="0">
              <a:buNone/>
              <a:defRPr sz="1300"/>
            </a:lvl7pPr>
            <a:lvl8pPr marL="4741073" indent="0">
              <a:buNone/>
              <a:defRPr sz="1300"/>
            </a:lvl8pPr>
            <a:lvl9pPr marL="541836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377E4-E467-4D01-9492-C4CA89562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3462" y="18561486"/>
            <a:ext cx="26334243" cy="2193058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3462" y="2368841"/>
            <a:ext cx="26334243" cy="15910142"/>
          </a:xfrm>
        </p:spPr>
        <p:txBody>
          <a:bodyPr/>
          <a:lstStyle>
            <a:lvl1pPr marL="0" indent="0">
              <a:buNone/>
              <a:defRPr sz="4700"/>
            </a:lvl1pPr>
            <a:lvl2pPr marL="677296" indent="0">
              <a:buNone/>
              <a:defRPr sz="4100"/>
            </a:lvl2pPr>
            <a:lvl3pPr marL="1354592" indent="0">
              <a:buNone/>
              <a:defRPr sz="3600"/>
            </a:lvl3pPr>
            <a:lvl4pPr marL="2031888" indent="0">
              <a:buNone/>
              <a:defRPr sz="3000"/>
            </a:lvl4pPr>
            <a:lvl5pPr marL="2709184" indent="0">
              <a:buNone/>
              <a:defRPr sz="3000"/>
            </a:lvl5pPr>
            <a:lvl6pPr marL="3386480" indent="0">
              <a:buNone/>
              <a:defRPr sz="3000"/>
            </a:lvl6pPr>
            <a:lvl7pPr marL="4063776" indent="0">
              <a:buNone/>
              <a:defRPr sz="3000"/>
            </a:lvl7pPr>
            <a:lvl8pPr marL="4741073" indent="0">
              <a:buNone/>
              <a:defRPr sz="3000"/>
            </a:lvl8pPr>
            <a:lvl9pPr marL="5418369" indent="0">
              <a:buNone/>
              <a:defRPr sz="3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3462" y="20754544"/>
            <a:ext cx="26334243" cy="3111717"/>
          </a:xfrm>
        </p:spPr>
        <p:txBody>
          <a:bodyPr/>
          <a:lstStyle>
            <a:lvl1pPr marL="0" indent="0">
              <a:buNone/>
              <a:defRPr sz="2100"/>
            </a:lvl1pPr>
            <a:lvl2pPr marL="677296" indent="0">
              <a:buNone/>
              <a:defRPr sz="1800"/>
            </a:lvl2pPr>
            <a:lvl3pPr marL="1354592" indent="0">
              <a:buNone/>
              <a:defRPr sz="1500"/>
            </a:lvl3pPr>
            <a:lvl4pPr marL="2031888" indent="0">
              <a:buNone/>
              <a:defRPr sz="1300"/>
            </a:lvl4pPr>
            <a:lvl5pPr marL="2709184" indent="0">
              <a:buNone/>
              <a:defRPr sz="1300"/>
            </a:lvl5pPr>
            <a:lvl6pPr marL="3386480" indent="0">
              <a:buNone/>
              <a:defRPr sz="1300"/>
            </a:lvl6pPr>
            <a:lvl7pPr marL="4063776" indent="0">
              <a:buNone/>
              <a:defRPr sz="1300"/>
            </a:lvl7pPr>
            <a:lvl8pPr marL="4741073" indent="0">
              <a:buNone/>
              <a:defRPr sz="1300"/>
            </a:lvl8pPr>
            <a:lvl9pPr marL="541836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D9591-A8A0-41A9-999B-77B624C62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190750" y="1060957"/>
            <a:ext cx="39504938" cy="4417506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vert="horz" wrap="square" lIns="133326" tIns="66663" rIns="133326" bIns="666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0750" y="6189951"/>
            <a:ext cx="19673888" cy="17496344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vert="horz" wrap="square" lIns="133326" tIns="66663" rIns="133326" bIns="666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0"/>
            <a:r>
              <a:rPr lang="en-GB" smtClean="0"/>
              <a:t>Ninth Outline LevelClick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" name="Freeform 3"/>
          <p:cNvSpPr>
            <a:spLocks noChangeArrowheads="1"/>
          </p:cNvSpPr>
          <p:nvPr/>
        </p:nvSpPr>
        <p:spPr bwMode="auto">
          <a:xfrm>
            <a:off x="22021801" y="6189955"/>
            <a:ext cx="19676270" cy="17498435"/>
          </a:xfrm>
          <a:custGeom>
            <a:avLst/>
            <a:gdLst/>
            <a:ahLst/>
            <a:cxnLst/>
            <a:rect l="0" t="0" r="0" b="0"/>
            <a:pathLst/>
          </a:custGeom>
          <a:noFill/>
          <a:ln w="9525">
            <a:noFill/>
            <a:round/>
            <a:headEnd/>
            <a:tailEnd/>
          </a:ln>
          <a:effectLst/>
        </p:spPr>
        <p:txBody>
          <a:bodyPr wrap="none" lIns="135459" tIns="67730" rIns="135459" bIns="67730" anchor="ctr"/>
          <a:lstStyle/>
          <a:p>
            <a:pPr>
              <a:defRPr/>
            </a:pPr>
            <a:endParaRPr 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190750" y="24150859"/>
            <a:ext cx="10241757" cy="18373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35459" tIns="67730" rIns="135459" bIns="67730" anchor="ctr"/>
          <a:lstStyle/>
          <a:p>
            <a:pPr>
              <a:defRPr/>
            </a:pPr>
            <a:endParaRPr 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4992350" y="24150859"/>
            <a:ext cx="13901738" cy="18373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35459" tIns="67730" rIns="135459" bIns="67730" anchor="ctr"/>
          <a:lstStyle/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1453936" y="24150856"/>
            <a:ext cx="10239375" cy="18352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33326" tIns="66663" rIns="133326" bIns="66663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1072385" algn="l"/>
                <a:tab pos="2144771" algn="l"/>
                <a:tab pos="3217156" algn="l"/>
                <a:tab pos="4289542" algn="l"/>
                <a:tab pos="5361927" algn="l"/>
                <a:tab pos="6434313" algn="l"/>
                <a:tab pos="7506698" algn="l"/>
                <a:tab pos="8579084" algn="l"/>
                <a:tab pos="9651469" algn="l"/>
              </a:tabLst>
              <a:defRPr smtClean="0">
                <a:solidFill>
                  <a:srgbClr val="FFFFFF"/>
                </a:solidFill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A97D88BF-814F-40D1-9C82-84EB481CC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7729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900">
          <a:solidFill>
            <a:srgbClr val="FFFFFF"/>
          </a:solidFill>
          <a:latin typeface="+mj-lt"/>
          <a:ea typeface="+mj-ea"/>
          <a:cs typeface="+mj-cs"/>
        </a:defRPr>
      </a:lvl1pPr>
      <a:lvl2pPr algn="l" defTabSz="67729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900">
          <a:solidFill>
            <a:srgbClr val="FFFFFF"/>
          </a:solidFill>
          <a:latin typeface="Arial" charset="0"/>
          <a:ea typeface="WenQuanYi Zen Hei" charset="0"/>
          <a:cs typeface="WenQuanYi Zen Hei" charset="0"/>
        </a:defRPr>
      </a:lvl2pPr>
      <a:lvl3pPr algn="l" defTabSz="67729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900">
          <a:solidFill>
            <a:srgbClr val="FFFFFF"/>
          </a:solidFill>
          <a:latin typeface="Arial" charset="0"/>
          <a:ea typeface="WenQuanYi Zen Hei" charset="0"/>
          <a:cs typeface="WenQuanYi Zen Hei" charset="0"/>
        </a:defRPr>
      </a:lvl3pPr>
      <a:lvl4pPr algn="l" defTabSz="67729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900">
          <a:solidFill>
            <a:srgbClr val="FFFFFF"/>
          </a:solidFill>
          <a:latin typeface="Arial" charset="0"/>
          <a:ea typeface="WenQuanYi Zen Hei" charset="0"/>
          <a:cs typeface="WenQuanYi Zen Hei" charset="0"/>
        </a:defRPr>
      </a:lvl4pPr>
      <a:lvl5pPr algn="l" defTabSz="67729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900">
          <a:solidFill>
            <a:srgbClr val="FFFFFF"/>
          </a:solidFill>
          <a:latin typeface="Arial" charset="0"/>
          <a:ea typeface="WenQuanYi Zen Hei" charset="0"/>
          <a:cs typeface="WenQuanYi Zen Hei" charset="0"/>
        </a:defRPr>
      </a:lvl5pPr>
      <a:lvl6pPr marL="3725128" indent="-338648" algn="l" defTabSz="67729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900">
          <a:solidFill>
            <a:srgbClr val="FFFFFF"/>
          </a:solidFill>
          <a:latin typeface="Arial" charset="0"/>
          <a:ea typeface="WenQuanYi Zen Hei" charset="0"/>
          <a:cs typeface="WenQuanYi Zen Hei" charset="0"/>
        </a:defRPr>
      </a:lvl6pPr>
      <a:lvl7pPr marL="4402425" indent="-338648" algn="l" defTabSz="67729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900">
          <a:solidFill>
            <a:srgbClr val="FFFFFF"/>
          </a:solidFill>
          <a:latin typeface="Arial" charset="0"/>
          <a:ea typeface="WenQuanYi Zen Hei" charset="0"/>
          <a:cs typeface="WenQuanYi Zen Hei" charset="0"/>
        </a:defRPr>
      </a:lvl7pPr>
      <a:lvl8pPr marL="5079721" indent="-338648" algn="l" defTabSz="67729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900">
          <a:solidFill>
            <a:srgbClr val="FFFFFF"/>
          </a:solidFill>
          <a:latin typeface="Arial" charset="0"/>
          <a:ea typeface="WenQuanYi Zen Hei" charset="0"/>
          <a:cs typeface="WenQuanYi Zen Hei" charset="0"/>
        </a:defRPr>
      </a:lvl8pPr>
      <a:lvl9pPr marL="5757017" indent="-338648" algn="l" defTabSz="67729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900">
          <a:solidFill>
            <a:srgbClr val="FFFFFF"/>
          </a:solidFill>
          <a:latin typeface="Arial" charset="0"/>
          <a:ea typeface="WenQuanYi Zen Hei" charset="0"/>
          <a:cs typeface="WenQuanYi Zen Hei" charset="0"/>
        </a:defRPr>
      </a:lvl9pPr>
    </p:titleStyle>
    <p:bodyStyle>
      <a:lvl1pPr marL="507972" indent="-507972" algn="l" defTabSz="677296" rtl="0" eaLnBrk="0" fontAlgn="base" hangingPunct="0">
        <a:lnSpc>
          <a:spcPct val="93000"/>
        </a:lnSpc>
        <a:spcBef>
          <a:spcPct val="0"/>
        </a:spcBef>
        <a:spcAft>
          <a:spcPts val="2111"/>
        </a:spcAft>
        <a:buClr>
          <a:srgbClr val="000000"/>
        </a:buClr>
        <a:buSzPct val="100000"/>
        <a:buFont typeface="Times New Roman" pitchFamily="16" charset="0"/>
        <a:defRPr sz="23900">
          <a:solidFill>
            <a:srgbClr val="FFFFFF"/>
          </a:solidFill>
          <a:latin typeface="+mn-lt"/>
          <a:ea typeface="+mn-ea"/>
          <a:cs typeface="+mn-cs"/>
        </a:defRPr>
      </a:lvl1pPr>
      <a:lvl2pPr marL="1100606" indent="-423310" algn="l" defTabSz="677296" rtl="0" eaLnBrk="0" fontAlgn="base" hangingPunct="0">
        <a:lnSpc>
          <a:spcPct val="93000"/>
        </a:lnSpc>
        <a:spcBef>
          <a:spcPct val="0"/>
        </a:spcBef>
        <a:spcAft>
          <a:spcPts val="1686"/>
        </a:spcAft>
        <a:buClr>
          <a:srgbClr val="000000"/>
        </a:buClr>
        <a:buSzPct val="100000"/>
        <a:buFont typeface="Times New Roman" pitchFamily="16" charset="0"/>
        <a:defRPr sz="18500">
          <a:solidFill>
            <a:srgbClr val="FFFFFF"/>
          </a:solidFill>
          <a:latin typeface="+mn-lt"/>
          <a:ea typeface="+mn-ea"/>
          <a:cs typeface="+mn-cs"/>
        </a:defRPr>
      </a:lvl2pPr>
      <a:lvl3pPr marL="1693240" indent="-338648" algn="l" defTabSz="677296" rtl="0" eaLnBrk="0" fontAlgn="base" hangingPunct="0">
        <a:lnSpc>
          <a:spcPct val="93000"/>
        </a:lnSpc>
        <a:spcBef>
          <a:spcPct val="0"/>
        </a:spcBef>
        <a:spcAft>
          <a:spcPts val="1259"/>
        </a:spcAft>
        <a:buClr>
          <a:srgbClr val="000000"/>
        </a:buClr>
        <a:buSzPct val="100000"/>
        <a:buFont typeface="Times New Roman" pitchFamily="16" charset="0"/>
        <a:defRPr sz="15300">
          <a:solidFill>
            <a:srgbClr val="FFFFFF"/>
          </a:solidFill>
          <a:latin typeface="+mn-lt"/>
          <a:ea typeface="+mn-ea"/>
          <a:cs typeface="+mn-cs"/>
        </a:defRPr>
      </a:lvl3pPr>
      <a:lvl4pPr marL="2370536" indent="-338648" algn="l" defTabSz="677296" rtl="0" eaLnBrk="0" fontAlgn="base" hangingPunct="0">
        <a:lnSpc>
          <a:spcPct val="93000"/>
        </a:lnSpc>
        <a:spcBef>
          <a:spcPct val="0"/>
        </a:spcBef>
        <a:spcAft>
          <a:spcPts val="852"/>
        </a:spcAft>
        <a:buClr>
          <a:srgbClr val="000000"/>
        </a:buClr>
        <a:buSzPct val="100000"/>
        <a:buFont typeface="Times New Roman" pitchFamily="16" charset="0"/>
        <a:defRPr sz="15300">
          <a:solidFill>
            <a:srgbClr val="FFFFFF"/>
          </a:solidFill>
          <a:latin typeface="+mn-lt"/>
          <a:ea typeface="+mn-ea"/>
          <a:cs typeface="+mn-cs"/>
        </a:defRPr>
      </a:lvl4pPr>
      <a:lvl5pPr marL="3047832" indent="-338648" algn="l" defTabSz="677296" rtl="0" eaLnBrk="0" fontAlgn="base" hangingPunct="0">
        <a:lnSpc>
          <a:spcPct val="93000"/>
        </a:lnSpc>
        <a:spcBef>
          <a:spcPct val="0"/>
        </a:spcBef>
        <a:spcAft>
          <a:spcPts val="427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FFFFFF"/>
          </a:solidFill>
          <a:latin typeface="+mn-lt"/>
          <a:ea typeface="+mn-ea"/>
          <a:cs typeface="+mn-cs"/>
        </a:defRPr>
      </a:lvl5pPr>
      <a:lvl6pPr marL="3725128" indent="-338648" algn="l" defTabSz="677296" rtl="0" fontAlgn="base" hangingPunct="0">
        <a:lnSpc>
          <a:spcPct val="93000"/>
        </a:lnSpc>
        <a:spcBef>
          <a:spcPct val="0"/>
        </a:spcBef>
        <a:spcAft>
          <a:spcPts val="427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FFFFFF"/>
          </a:solidFill>
          <a:latin typeface="+mn-lt"/>
          <a:ea typeface="+mn-ea"/>
          <a:cs typeface="+mn-cs"/>
        </a:defRPr>
      </a:lvl6pPr>
      <a:lvl7pPr marL="4402425" indent="-338648" algn="l" defTabSz="677296" rtl="0" fontAlgn="base" hangingPunct="0">
        <a:lnSpc>
          <a:spcPct val="93000"/>
        </a:lnSpc>
        <a:spcBef>
          <a:spcPct val="0"/>
        </a:spcBef>
        <a:spcAft>
          <a:spcPts val="427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FFFFFF"/>
          </a:solidFill>
          <a:latin typeface="+mn-lt"/>
          <a:ea typeface="+mn-ea"/>
          <a:cs typeface="+mn-cs"/>
        </a:defRPr>
      </a:lvl7pPr>
      <a:lvl8pPr marL="5079721" indent="-338648" algn="l" defTabSz="677296" rtl="0" fontAlgn="base" hangingPunct="0">
        <a:lnSpc>
          <a:spcPct val="93000"/>
        </a:lnSpc>
        <a:spcBef>
          <a:spcPct val="0"/>
        </a:spcBef>
        <a:spcAft>
          <a:spcPts val="427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FFFFFF"/>
          </a:solidFill>
          <a:latin typeface="+mn-lt"/>
          <a:ea typeface="+mn-ea"/>
          <a:cs typeface="+mn-cs"/>
        </a:defRPr>
      </a:lvl8pPr>
      <a:lvl9pPr marL="5757017" indent="-338648" algn="l" defTabSz="677296" rtl="0" fontAlgn="base" hangingPunct="0">
        <a:lnSpc>
          <a:spcPct val="93000"/>
        </a:lnSpc>
        <a:spcBef>
          <a:spcPct val="0"/>
        </a:spcBef>
        <a:spcAft>
          <a:spcPts val="427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5459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7296" algn="l" defTabSz="135459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54592" algn="l" defTabSz="135459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31888" algn="l" defTabSz="135459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09184" algn="l" defTabSz="135459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86480" algn="l" defTabSz="135459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63776" algn="l" defTabSz="135459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41073" algn="l" defTabSz="135459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18369" algn="l" defTabSz="135459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hyperlink" Target="http://cs.wlu.edu/~stough" TargetMode="External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2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5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2970FF"/>
            </a:gs>
            <a:gs pos="100000">
              <a:srgbClr val="00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8534400" y="698155"/>
            <a:ext cx="27051000" cy="4242146"/>
          </a:xfrm>
          <a:prstGeom prst="rect">
            <a:avLst/>
          </a:prstGeom>
          <a:gradFill rotWithShape="0">
            <a:gsLst>
              <a:gs pos="0">
                <a:srgbClr val="A6A6A6"/>
              </a:gs>
              <a:gs pos="100000">
                <a:srgbClr val="3B3B3B"/>
              </a:gs>
            </a:gsLst>
            <a:path path="shape">
              <a:fillToRect l="50000" t="50000" r="50000" b="50000"/>
            </a:path>
          </a:gradFill>
          <a:ln w="9360">
            <a:noFill/>
            <a:miter lim="800000"/>
            <a:headEnd/>
            <a:tailEnd/>
          </a:ln>
        </p:spPr>
        <p:txBody>
          <a:bodyPr lIns="133326" tIns="66663" rIns="133326" bIns="66663" anchor="ctr"/>
          <a:lstStyle/>
          <a:p>
            <a:pPr algn="ctr" hangingPunct="1">
              <a:lnSpc>
                <a:spcPct val="100000"/>
              </a:lnSpc>
              <a:tabLst>
                <a:tab pos="1072385" algn="l"/>
                <a:tab pos="2144771" algn="l"/>
                <a:tab pos="3217156" algn="l"/>
                <a:tab pos="4289542" algn="l"/>
                <a:tab pos="5361927" algn="l"/>
                <a:tab pos="6434313" algn="l"/>
                <a:tab pos="7506698" algn="l"/>
                <a:tab pos="8579084" algn="l"/>
                <a:tab pos="9651469" algn="l"/>
                <a:tab pos="10723855" algn="l"/>
                <a:tab pos="11796240" algn="l"/>
                <a:tab pos="12868626" algn="l"/>
                <a:tab pos="13941011" algn="l"/>
                <a:tab pos="15013396" algn="l"/>
                <a:tab pos="16085782" algn="l"/>
                <a:tab pos="17158167" algn="l"/>
                <a:tab pos="18230553" algn="l"/>
                <a:tab pos="19302938" algn="l"/>
                <a:tab pos="20375324" algn="l"/>
                <a:tab pos="21447709" algn="l"/>
                <a:tab pos="22520095" algn="l"/>
                <a:tab pos="23592480" algn="l"/>
                <a:tab pos="24664866" algn="l"/>
                <a:tab pos="25737251" algn="l"/>
                <a:tab pos="26809637" algn="l"/>
                <a:tab pos="27882022" algn="l"/>
              </a:tabLst>
            </a:pPr>
            <a:r>
              <a:rPr lang="en-US" sz="7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Thalamic </a:t>
            </a:r>
            <a:r>
              <a:rPr lang="en-US" sz="7200" b="1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Parcellation</a:t>
            </a:r>
            <a:r>
              <a:rPr lang="en-US" sz="7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Multi-modal Data </a:t>
            </a:r>
            <a:br>
              <a:rPr lang="en-US" sz="7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Random Forest Learning </a:t>
            </a:r>
            <a:r>
              <a:rPr lang="en-US" sz="115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15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Joshua V. </a:t>
            </a:r>
            <a:r>
              <a:rPr lang="en-US" sz="4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Stough</a:t>
            </a:r>
            <a:r>
              <a:rPr lang="en-US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en-US" sz="4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Chuyang</a:t>
            </a:r>
            <a:r>
              <a:rPr lang="en-US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</a:t>
            </a:r>
            <a:r>
              <a:rPr lang="en-US" sz="4400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Sarah </a:t>
            </a:r>
            <a:r>
              <a:rPr lang="en-US" sz="4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Ying</a:t>
            </a:r>
            <a:r>
              <a:rPr lang="en-US" sz="4400" baseline="30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Jerry L. </a:t>
            </a:r>
            <a:r>
              <a:rPr lang="en-US" sz="4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Prince</a:t>
            </a:r>
            <a:r>
              <a:rPr lang="en-US" sz="4400" baseline="30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59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9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5900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685800" y="5784534"/>
            <a:ext cx="13716000" cy="860064"/>
          </a:xfrm>
          <a:prstGeom prst="rect">
            <a:avLst/>
          </a:prstGeom>
          <a:gradFill rotWithShape="0">
            <a:gsLst>
              <a:gs pos="0">
                <a:srgbClr val="3B3B3B"/>
              </a:gs>
              <a:gs pos="100000">
                <a:srgbClr val="808080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lIns="133326" tIns="66663" rIns="133326" bIns="66663"/>
          <a:lstStyle/>
          <a:p>
            <a:pPr algn="ctr" hangingPunct="1">
              <a:lnSpc>
                <a:spcPct val="100000"/>
              </a:lnSpc>
              <a:tabLst>
                <a:tab pos="1072385" algn="l"/>
                <a:tab pos="2144771" algn="l"/>
                <a:tab pos="3217156" algn="l"/>
                <a:tab pos="4289542" algn="l"/>
                <a:tab pos="5361927" algn="l"/>
                <a:tab pos="6434313" algn="l"/>
                <a:tab pos="7506698" algn="l"/>
                <a:tab pos="8579084" algn="l"/>
                <a:tab pos="9651469" algn="l"/>
                <a:tab pos="10723855" algn="l"/>
                <a:tab pos="11796240" algn="l"/>
                <a:tab pos="12868626" algn="l"/>
                <a:tab pos="13941011" algn="l"/>
              </a:tabLst>
            </a:pP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Motivation</a:t>
            </a:r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62662"/>
            <a:ext cx="3505200" cy="3418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330961"/>
            <a:ext cx="3733800" cy="2578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15116175" y="16824963"/>
            <a:ext cx="13716000" cy="860064"/>
          </a:xfrm>
          <a:prstGeom prst="rect">
            <a:avLst/>
          </a:prstGeom>
          <a:gradFill rotWithShape="0">
            <a:gsLst>
              <a:gs pos="0">
                <a:srgbClr val="3B3B3B"/>
              </a:gs>
              <a:gs pos="100000">
                <a:srgbClr val="808080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lIns="133326" tIns="66663" rIns="133326" bIns="66663"/>
          <a:lstStyle/>
          <a:p>
            <a:pPr algn="ctr" hangingPunct="1">
              <a:lnSpc>
                <a:spcPct val="100000"/>
              </a:lnSpc>
              <a:tabLst>
                <a:tab pos="1072385" algn="l"/>
                <a:tab pos="2144771" algn="l"/>
                <a:tab pos="3217156" algn="l"/>
                <a:tab pos="4289542" algn="l"/>
                <a:tab pos="5361927" algn="l"/>
                <a:tab pos="6434313" algn="l"/>
                <a:tab pos="7506698" algn="l"/>
                <a:tab pos="8579084" algn="l"/>
                <a:tab pos="9651469" algn="l"/>
                <a:tab pos="10723855" algn="l"/>
                <a:tab pos="11796240" algn="l"/>
                <a:tab pos="12868626" algn="l"/>
                <a:tab pos="13941011" algn="l"/>
              </a:tabLst>
            </a:pP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2.3 Random Forest Learning</a:t>
            </a:r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0" name="Text Box 11"/>
          <p:cNvSpPr txBox="1">
            <a:spLocks noChangeArrowheads="1"/>
          </p:cNvSpPr>
          <p:nvPr/>
        </p:nvSpPr>
        <p:spPr bwMode="auto">
          <a:xfrm>
            <a:off x="609600" y="6722026"/>
            <a:ext cx="13642180" cy="93012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41811" rIns="0" bIns="0"/>
          <a:lstStyle/>
          <a:p>
            <a:pPr marL="639669" indent="-479751">
              <a:spcAft>
                <a:spcPts val="2111"/>
              </a:spcAft>
              <a:buSzPct val="50000"/>
              <a:buBlip>
                <a:blip r:embed="rId5"/>
              </a:buBlip>
              <a:tabLst>
                <a:tab pos="1072385" algn="l"/>
                <a:tab pos="2144771" algn="l"/>
                <a:tab pos="3217156" algn="l"/>
                <a:tab pos="4289542" algn="l"/>
                <a:tab pos="5361927" algn="l"/>
                <a:tab pos="6434313" algn="l"/>
                <a:tab pos="7506698" algn="l"/>
                <a:tab pos="8579084" algn="l"/>
                <a:tab pos="9651469" algn="l"/>
                <a:tab pos="10723855" algn="l"/>
                <a:tab pos="11796240" algn="l"/>
                <a:tab pos="12868626" algn="l"/>
                <a:tab pos="13941011" algn="l"/>
              </a:tabLst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thalamus is involved in numerous neurodegenerative diseases </a:t>
            </a:r>
            <a:b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(Alzheimer’s, Multiple Sclerosis, Parkinson’s). 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39669" indent="-479751">
              <a:spcAft>
                <a:spcPts val="2111"/>
              </a:spcAft>
              <a:buSzPct val="50000"/>
              <a:buBlip>
                <a:blip r:embed="rId5"/>
              </a:buBlip>
              <a:tabLst>
                <a:tab pos="1072385" algn="l"/>
                <a:tab pos="2144771" algn="l"/>
                <a:tab pos="3217156" algn="l"/>
                <a:tab pos="4289542" algn="l"/>
                <a:tab pos="5361927" algn="l"/>
                <a:tab pos="6434313" algn="l"/>
                <a:tab pos="7506698" algn="l"/>
                <a:tab pos="8579084" algn="l"/>
                <a:tab pos="9651469" algn="l"/>
                <a:tab pos="10723855" algn="l"/>
                <a:tab pos="11796240" algn="l"/>
                <a:tab pos="12868626" algn="l"/>
                <a:tab pos="13941011" algn="l"/>
              </a:tabLst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composed of neuronal clusters</a:t>
            </a:r>
            <a:b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called nuclei, which are responsible </a:t>
            </a:r>
            <a:b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communication between various </a:t>
            </a:r>
            <a:b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cerebral cortex and midbrain </a:t>
            </a:r>
            <a:b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regions. The nuclei are </a:t>
            </a:r>
            <a:r>
              <a:rPr lang="en-US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differentially </a:t>
            </a:r>
            <a:br>
              <a:rPr lang="en-US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affected 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disease.</a:t>
            </a:r>
          </a:p>
          <a:p>
            <a:pPr marL="639669" indent="-479751">
              <a:spcAft>
                <a:spcPts val="2111"/>
              </a:spcAft>
              <a:buSzPct val="50000"/>
              <a:buBlip>
                <a:blip r:embed="rId5"/>
              </a:buBlip>
              <a:tabLst>
                <a:tab pos="1072385" algn="l"/>
                <a:tab pos="2144771" algn="l"/>
                <a:tab pos="3217156" algn="l"/>
                <a:tab pos="4289542" algn="l"/>
                <a:tab pos="5361927" algn="l"/>
                <a:tab pos="6434313" algn="l"/>
                <a:tab pos="7506698" algn="l"/>
                <a:tab pos="8579084" algn="l"/>
                <a:tab pos="9651469" algn="l"/>
                <a:tab pos="10723855" algn="l"/>
                <a:tab pos="11796240" algn="l"/>
                <a:tab pos="12868626" algn="l"/>
                <a:tab pos="13941011" algn="l"/>
              </a:tabLst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 there is minimal contrast</a:t>
            </a:r>
            <a:b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conventional MR,  DTI shows</a:t>
            </a:r>
            <a:b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(diffusion tensor imaging):</a:t>
            </a:r>
          </a:p>
          <a:p>
            <a:pPr marL="1740275" lvl="1" indent="-479751">
              <a:spcAft>
                <a:spcPts val="2111"/>
              </a:spcAft>
              <a:buSzPct val="50000"/>
              <a:buBlip>
                <a:blip r:embed="rId5"/>
              </a:buBlip>
              <a:tabLst>
                <a:tab pos="1072385" algn="l"/>
                <a:tab pos="2144771" algn="l"/>
                <a:tab pos="3217156" algn="l"/>
                <a:tab pos="4289542" algn="l"/>
                <a:tab pos="5361927" algn="l"/>
                <a:tab pos="6434313" algn="l"/>
                <a:tab pos="7506698" algn="l"/>
                <a:tab pos="8579084" algn="l"/>
                <a:tab pos="9651469" algn="l"/>
                <a:tab pos="10723855" algn="l"/>
                <a:tab pos="11796240" algn="l"/>
                <a:tab pos="12868626" algn="l"/>
                <a:tab pos="13941011" algn="l"/>
              </a:tabLst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Fractional Anisotropy (FA)  </a:t>
            </a:r>
            <a:b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shows thalamus boundary</a:t>
            </a:r>
          </a:p>
          <a:p>
            <a:pPr marL="1740275" lvl="1" indent="-479751">
              <a:spcAft>
                <a:spcPts val="2111"/>
              </a:spcAft>
              <a:buSzPct val="50000"/>
              <a:buBlip>
                <a:blip r:embed="rId5"/>
              </a:buBlip>
              <a:tabLst>
                <a:tab pos="1072385" algn="l"/>
                <a:tab pos="2144771" algn="l"/>
                <a:tab pos="3217156" algn="l"/>
                <a:tab pos="4289542" algn="l"/>
                <a:tab pos="5361927" algn="l"/>
                <a:tab pos="6434313" algn="l"/>
                <a:tab pos="7506698" algn="l"/>
                <a:tab pos="8579084" algn="l"/>
                <a:tab pos="9651469" algn="l"/>
                <a:tab pos="10723855" algn="l"/>
                <a:tab pos="11796240" algn="l"/>
                <a:tab pos="12868626" algn="l"/>
                <a:tab pos="13941011" algn="l"/>
              </a:tabLst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in Principal Eigenvector </a:t>
            </a:r>
            <a:b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(PEV) through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Knutsson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edge map</a:t>
            </a:r>
            <a:b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 inter-nuclear boundaries (see 2.2).</a:t>
            </a:r>
          </a:p>
          <a:p>
            <a:pPr marL="639669" indent="-479751">
              <a:spcAft>
                <a:spcPts val="2111"/>
              </a:spcAft>
              <a:buSzPct val="50000"/>
              <a:buBlip>
                <a:blip r:embed="rId5"/>
              </a:buBlip>
              <a:tabLst>
                <a:tab pos="1072385" algn="l"/>
                <a:tab pos="2144771" algn="l"/>
                <a:tab pos="3217156" algn="l"/>
                <a:tab pos="4289542" algn="l"/>
                <a:tab pos="5361927" algn="l"/>
                <a:tab pos="6434313" algn="l"/>
                <a:tab pos="7506698" algn="l"/>
                <a:tab pos="8579084" algn="l"/>
                <a:tab pos="9651469" algn="l"/>
                <a:tab pos="10723855" algn="l"/>
                <a:tab pos="11796240" algn="l"/>
                <a:tab pos="12868626" algn="l"/>
                <a:tab pos="13941011" algn="l"/>
              </a:tabLst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Others have used spatial location and tensor </a:t>
            </a:r>
            <a:b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statistics [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Wiegell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], connectivity [Behrens], </a:t>
            </a:r>
            <a:b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tensor homogeneity [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Jonasson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Rittner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to </a:t>
            </a:r>
            <a:b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differentiate among nuclei.</a:t>
            </a:r>
          </a:p>
          <a:p>
            <a:pPr marL="639669" indent="-479751">
              <a:spcAft>
                <a:spcPts val="2111"/>
              </a:spcAft>
              <a:buSzPct val="50000"/>
              <a:buBlip>
                <a:blip r:embed="rId5"/>
              </a:buBlip>
              <a:tabLst>
                <a:tab pos="1072385" algn="l"/>
                <a:tab pos="2144771" algn="l"/>
                <a:tab pos="3217156" algn="l"/>
                <a:tab pos="4289542" algn="l"/>
                <a:tab pos="5361927" algn="l"/>
                <a:tab pos="6434313" algn="l"/>
                <a:tab pos="7506698" algn="l"/>
                <a:tab pos="8579084" algn="l"/>
                <a:tab pos="9651469" algn="l"/>
                <a:tab pos="10723855" algn="l"/>
                <a:tab pos="11796240" algn="l"/>
                <a:tab pos="12868626" algn="l"/>
                <a:tab pos="13941011" algn="l"/>
              </a:tabLst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one has attempted to reproduce manual </a:t>
            </a:r>
            <a:b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without prior information on the target.</a:t>
            </a:r>
          </a:p>
          <a:p>
            <a:pPr marL="1740275" lvl="1" indent="-479751">
              <a:spcAft>
                <a:spcPts val="2111"/>
              </a:spcAft>
              <a:buSzPct val="50000"/>
              <a:buBlip>
                <a:blip r:embed="rId5"/>
              </a:buBlip>
              <a:tabLst>
                <a:tab pos="1072385" algn="l"/>
                <a:tab pos="2144771" algn="l"/>
                <a:tab pos="3217156" algn="l"/>
                <a:tab pos="4289542" algn="l"/>
                <a:tab pos="5361927" algn="l"/>
                <a:tab pos="6434313" algn="l"/>
                <a:tab pos="7506698" algn="l"/>
                <a:tab pos="8579084" algn="l"/>
                <a:tab pos="9651469" algn="l"/>
                <a:tab pos="10723855" algn="l"/>
                <a:tab pos="11796240" algn="l"/>
                <a:tab pos="12868626" algn="l"/>
                <a:tab pos="13941011" algn="l"/>
              </a:tabLst>
            </a:pPr>
            <a:endParaRPr lang="en-US" sz="2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40275" lvl="1" indent="-479751">
              <a:spcAft>
                <a:spcPts val="2111"/>
              </a:spcAft>
              <a:buSzPct val="50000"/>
              <a:buBlip>
                <a:blip r:embed="rId5"/>
              </a:buBlip>
              <a:tabLst>
                <a:tab pos="1072385" algn="l"/>
                <a:tab pos="2144771" algn="l"/>
                <a:tab pos="3217156" algn="l"/>
                <a:tab pos="4289542" algn="l"/>
                <a:tab pos="5361927" algn="l"/>
                <a:tab pos="6434313" algn="l"/>
                <a:tab pos="7506698" algn="l"/>
                <a:tab pos="8579084" algn="l"/>
                <a:tab pos="9651469" algn="l"/>
                <a:tab pos="10723855" algn="l"/>
                <a:tab pos="11796240" algn="l"/>
                <a:tab pos="12868626" algn="l"/>
                <a:tab pos="13941011" algn="l"/>
              </a:tabLst>
            </a:pPr>
            <a:endParaRPr lang="en-US" sz="2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2" name="Text Box 13"/>
          <p:cNvSpPr txBox="1">
            <a:spLocks noChangeArrowheads="1"/>
          </p:cNvSpPr>
          <p:nvPr/>
        </p:nvSpPr>
        <p:spPr bwMode="auto">
          <a:xfrm>
            <a:off x="609600" y="17711420"/>
            <a:ext cx="13592173" cy="75869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41811" rIns="0" bIns="0"/>
          <a:lstStyle/>
          <a:p>
            <a:pPr marL="639669" indent="-479751">
              <a:spcAft>
                <a:spcPts val="2111"/>
              </a:spcAft>
              <a:buSzPct val="50000"/>
              <a:buBlip>
                <a:blip r:embed="rId5"/>
              </a:buBlip>
              <a:tabLst>
                <a:tab pos="1072385" algn="l"/>
                <a:tab pos="2144771" algn="l"/>
                <a:tab pos="3217156" algn="l"/>
                <a:tab pos="4289542" algn="l"/>
                <a:tab pos="5361927" algn="l"/>
                <a:tab pos="6434313" algn="l"/>
                <a:tab pos="7506698" algn="l"/>
                <a:tab pos="8579084" algn="l"/>
                <a:tab pos="9651469" algn="l"/>
                <a:tab pos="10723855" algn="l"/>
                <a:tab pos="11796240" algn="l"/>
                <a:tab pos="12868626" algn="l"/>
                <a:tab pos="13941011" algn="l"/>
              </a:tabLst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goal is to automatically 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segment the thalamic nuclei using learned patterns in multi-modal features.  We integrate potentially discriminating features used in prior work, such as spatial coordinates, the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Knutsson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map, and other DTI-based and structural MRI information.</a:t>
            </a:r>
          </a:p>
          <a:p>
            <a:pPr marL="1740275" lvl="1" indent="-479751">
              <a:spcAft>
                <a:spcPts val="2111"/>
              </a:spcAft>
              <a:buClr>
                <a:schemeClr val="bg1"/>
              </a:buClr>
              <a:buSzPct val="80000"/>
              <a:buFont typeface="+mj-lt"/>
              <a:buAutoNum type="arabicPeriod"/>
              <a:tabLst>
                <a:tab pos="1072385" algn="l"/>
                <a:tab pos="2144771" algn="l"/>
                <a:tab pos="3217156" algn="l"/>
                <a:tab pos="4289542" algn="l"/>
                <a:tab pos="5361927" algn="l"/>
                <a:tab pos="6434313" algn="l"/>
                <a:tab pos="7506698" algn="l"/>
                <a:tab pos="8579084" algn="l"/>
                <a:tab pos="9651469" algn="l"/>
                <a:tab pos="10723855" algn="l"/>
                <a:tab pos="11796240" algn="l"/>
                <a:tab pos="12868626" algn="l"/>
                <a:tab pos="13941011" algn="l"/>
              </a:tabLst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 form a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multi-dimensional feature per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voxel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which we associate with a nucleus label from a manual rater. </a:t>
            </a:r>
          </a:p>
          <a:p>
            <a:pPr marL="1740275" lvl="1" indent="-479751">
              <a:spcAft>
                <a:spcPts val="2111"/>
              </a:spcAft>
              <a:buClr>
                <a:schemeClr val="bg1"/>
              </a:buClr>
              <a:buSzPct val="80000"/>
              <a:buFont typeface="+mj-lt"/>
              <a:buAutoNum type="arabicPeriod"/>
              <a:tabLst>
                <a:tab pos="1072385" algn="l"/>
                <a:tab pos="2144771" algn="l"/>
                <a:tab pos="3217156" algn="l"/>
                <a:tab pos="4289542" algn="l"/>
                <a:tab pos="5361927" algn="l"/>
                <a:tab pos="6434313" algn="l"/>
                <a:tab pos="7506698" algn="l"/>
                <a:tab pos="8579084" algn="l"/>
                <a:tab pos="9651469" algn="l"/>
                <a:tab pos="10723855" algn="l"/>
                <a:tab pos="11796240" algn="l"/>
                <a:tab pos="12868626" algn="l"/>
                <a:tab pos="13941011" algn="l"/>
              </a:tabLst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andom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orest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classification to discriminate thalamus from background and thalamic nuclei from each other, using all the multi-contrast data at our disposal.</a:t>
            </a:r>
          </a:p>
          <a:p>
            <a:pPr marL="1740275" lvl="1" indent="-479751">
              <a:spcAft>
                <a:spcPts val="2111"/>
              </a:spcAft>
              <a:buClr>
                <a:schemeClr val="bg1"/>
              </a:buClr>
              <a:buSzPct val="80000"/>
              <a:buFont typeface="+mj-lt"/>
              <a:buAutoNum type="arabicPeriod"/>
              <a:tabLst>
                <a:tab pos="1072385" algn="l"/>
                <a:tab pos="2144771" algn="l"/>
                <a:tab pos="3217156" algn="l"/>
                <a:tab pos="4289542" algn="l"/>
                <a:tab pos="5361927" algn="l"/>
                <a:tab pos="6434313" algn="l"/>
                <a:tab pos="7506698" algn="l"/>
                <a:tab pos="8579084" algn="l"/>
                <a:tab pos="9651469" algn="l"/>
                <a:tab pos="10723855" algn="l"/>
                <a:tab pos="11796240" algn="l"/>
                <a:tab pos="12868626" algn="l"/>
                <a:tab pos="13941011" algn="l"/>
              </a:tabLst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Target: random forest learners, when applied to a target case, inform the external forces of the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MGDM metho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332909" lvl="2" indent="-479751">
              <a:spcAft>
                <a:spcPts val="2111"/>
              </a:spcAft>
              <a:buClr>
                <a:schemeClr val="accent3"/>
              </a:buClr>
              <a:buSzPct val="75000"/>
              <a:buFont typeface="Wingdings" pitchFamily="2" charset="2"/>
              <a:buChar char="Ø"/>
              <a:tabLst>
                <a:tab pos="1072385" algn="l"/>
                <a:tab pos="2144771" algn="l"/>
                <a:tab pos="3217156" algn="l"/>
                <a:tab pos="4289542" algn="l"/>
                <a:tab pos="5361927" algn="l"/>
                <a:tab pos="6434313" algn="l"/>
                <a:tab pos="7506698" algn="l"/>
                <a:tab pos="8579084" algn="l"/>
                <a:tab pos="9651469" algn="l"/>
                <a:tab pos="10723855" algn="l"/>
                <a:tab pos="11796240" algn="l"/>
                <a:tab pos="12868626" algn="l"/>
                <a:tab pos="13941011" algn="l"/>
              </a:tabLst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Multiple-object Geometric Deformable Model: level set </a:t>
            </a:r>
            <a:b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 enforcing topology constraints [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Bogovic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].</a:t>
            </a:r>
          </a:p>
          <a:p>
            <a:pPr marL="2332909" lvl="2" indent="-479751">
              <a:spcAft>
                <a:spcPts val="2111"/>
              </a:spcAft>
              <a:buClr>
                <a:schemeClr val="accent3"/>
              </a:buClr>
              <a:buSzPct val="75000"/>
              <a:buFont typeface="Wingdings" pitchFamily="2" charset="2"/>
              <a:buChar char="Ø"/>
              <a:tabLst>
                <a:tab pos="1072385" algn="l"/>
                <a:tab pos="2144771" algn="l"/>
                <a:tab pos="3217156" algn="l"/>
                <a:tab pos="4289542" algn="l"/>
                <a:tab pos="5361927" algn="l"/>
                <a:tab pos="6434313" algn="l"/>
                <a:tab pos="7506698" algn="l"/>
                <a:tab pos="8579084" algn="l"/>
                <a:tab pos="9651469" algn="l"/>
                <a:tab pos="10723855" algn="l"/>
                <a:tab pos="11796240" algn="l"/>
                <a:tab pos="12868626" algn="l"/>
                <a:tab pos="13941011" algn="l"/>
              </a:tabLst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Allows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per-boundary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forces and object-relative </a:t>
            </a:r>
            <a:b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 appearance: nucleus-nucleus, nucleus-</a:t>
            </a:r>
            <a:b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background.  This allows the random forest </a:t>
            </a:r>
            <a:b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learners to push individual shared boundaries.</a:t>
            </a:r>
          </a:p>
          <a:p>
            <a:pPr marL="639669" indent="-479751">
              <a:spcAft>
                <a:spcPts val="2111"/>
              </a:spcAft>
              <a:buSzPct val="50000"/>
              <a:buBlip>
                <a:blip r:embed="rId5"/>
              </a:buBlip>
              <a:tabLst>
                <a:tab pos="1072385" algn="l"/>
                <a:tab pos="2144771" algn="l"/>
                <a:tab pos="3217156" algn="l"/>
                <a:tab pos="4289542" algn="l"/>
                <a:tab pos="5361927" algn="l"/>
                <a:tab pos="6434313" algn="l"/>
                <a:tab pos="7506698" algn="l"/>
                <a:tab pos="8579084" algn="l"/>
                <a:tab pos="9651469" algn="l"/>
                <a:tab pos="10723855" algn="l"/>
                <a:tab pos="11796240" algn="l"/>
                <a:tab pos="12868626" algn="l"/>
                <a:tab pos="13941011" algn="l"/>
              </a:tabLst>
            </a:pP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3" name="Rectangle 14"/>
          <p:cNvSpPr>
            <a:spLocks noChangeArrowheads="1"/>
          </p:cNvSpPr>
          <p:nvPr/>
        </p:nvSpPr>
        <p:spPr bwMode="auto">
          <a:xfrm>
            <a:off x="688182" y="16824963"/>
            <a:ext cx="13828604" cy="860064"/>
          </a:xfrm>
          <a:prstGeom prst="rect">
            <a:avLst/>
          </a:prstGeom>
          <a:gradFill rotWithShape="0">
            <a:gsLst>
              <a:gs pos="0">
                <a:srgbClr val="3B3B3B"/>
              </a:gs>
              <a:gs pos="100000">
                <a:srgbClr val="808080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lIns="133326" tIns="66663" rIns="133326" bIns="66663"/>
          <a:lstStyle/>
          <a:p>
            <a:pPr algn="ctr" hangingPunct="1">
              <a:lnSpc>
                <a:spcPct val="100000"/>
              </a:lnSpc>
              <a:tabLst>
                <a:tab pos="1072385" algn="l"/>
                <a:tab pos="2144771" algn="l"/>
                <a:tab pos="3217156" algn="l"/>
                <a:tab pos="4289542" algn="l"/>
                <a:tab pos="5361927" algn="l"/>
                <a:tab pos="6434313" algn="l"/>
                <a:tab pos="7506698" algn="l"/>
                <a:tab pos="8579084" algn="l"/>
                <a:tab pos="9651469" algn="l"/>
                <a:tab pos="10723855" algn="l"/>
                <a:tab pos="11796240" algn="l"/>
                <a:tab pos="12868626" algn="l"/>
                <a:tab pos="13941011" algn="l"/>
              </a:tabLst>
            </a:pP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Method</a:t>
            </a:r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7" name="Text Box 18"/>
          <p:cNvSpPr txBox="1">
            <a:spLocks noChangeArrowheads="1"/>
          </p:cNvSpPr>
          <p:nvPr/>
        </p:nvSpPr>
        <p:spPr bwMode="auto">
          <a:xfrm>
            <a:off x="15163801" y="17708882"/>
            <a:ext cx="13563600" cy="44133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41811" rIns="0" bIns="0"/>
          <a:lstStyle/>
          <a:p>
            <a:pPr marL="639669" indent="-479751">
              <a:lnSpc>
                <a:spcPct val="100000"/>
              </a:lnSpc>
              <a:spcAft>
                <a:spcPts val="2111"/>
              </a:spcAft>
              <a:buSzPct val="50000"/>
              <a:buBlip>
                <a:blip r:embed="rId5"/>
              </a:buBlip>
              <a:tabLst>
                <a:tab pos="1072385" algn="l"/>
                <a:tab pos="2144771" algn="l"/>
                <a:tab pos="3217156" algn="l"/>
                <a:tab pos="4289542" algn="l"/>
                <a:tab pos="5361927" algn="l"/>
                <a:tab pos="6434313" algn="l"/>
                <a:tab pos="7506698" algn="l"/>
                <a:tab pos="8579084" algn="l"/>
                <a:tab pos="9651469" algn="l"/>
                <a:tab pos="10723855" algn="l"/>
                <a:tab pos="11796240" algn="l"/>
                <a:tab pos="12868626" algn="l"/>
                <a:tab pos="13941011" algn="l"/>
              </a:tabLst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 trees are constructed through random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subsampling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data and features [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Breiman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].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Here: single feature, minimum misclassification decision</a:t>
            </a:r>
          </a:p>
          <a:p>
            <a:pPr marL="639669" indent="-479751">
              <a:lnSpc>
                <a:spcPct val="100000"/>
              </a:lnSpc>
              <a:spcAft>
                <a:spcPts val="2111"/>
              </a:spcAft>
              <a:buSzPct val="50000"/>
              <a:buBlip>
                <a:blip r:embed="rId5"/>
              </a:buBlip>
              <a:tabLst>
                <a:tab pos="1072385" algn="l"/>
                <a:tab pos="2144771" algn="l"/>
                <a:tab pos="3217156" algn="l"/>
                <a:tab pos="4289542" algn="l"/>
                <a:tab pos="5361927" algn="l"/>
                <a:tab pos="6434313" algn="l"/>
                <a:tab pos="7506698" algn="l"/>
                <a:tab pos="8579084" algn="l"/>
                <a:tab pos="9651469" algn="l"/>
                <a:tab pos="10723855" algn="l"/>
                <a:tab pos="11796240" algn="l"/>
                <a:tab pos="12868626" algn="l"/>
                <a:tab pos="13941011" algn="l"/>
              </a:tabLst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nucleus-nucleus and nucleus-boundary regions. For each region, output is a tree ensemble that, given a new observation, returns a putative class label for that observation and membership scores for that and the other (less likely) class labels.</a:t>
            </a:r>
          </a:p>
          <a:p>
            <a:pPr marL="639669" indent="-479751">
              <a:lnSpc>
                <a:spcPct val="100000"/>
              </a:lnSpc>
              <a:spcAft>
                <a:spcPts val="2111"/>
              </a:spcAft>
              <a:buSzPct val="50000"/>
              <a:buBlip>
                <a:blip r:embed="rId5"/>
              </a:buBlip>
              <a:tabLst>
                <a:tab pos="1072385" algn="l"/>
                <a:tab pos="2144771" algn="l"/>
                <a:tab pos="3217156" algn="l"/>
                <a:tab pos="4289542" algn="l"/>
                <a:tab pos="5361927" algn="l"/>
                <a:tab pos="6434313" algn="l"/>
                <a:tab pos="7506698" algn="l"/>
                <a:tab pos="8579084" algn="l"/>
                <a:tab pos="9651469" algn="l"/>
                <a:tab pos="10723855" algn="l"/>
                <a:tab pos="11796240" algn="l"/>
                <a:tab pos="12868626" algn="l"/>
                <a:tab pos="13941011" algn="l"/>
              </a:tabLst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apply the ensemble classifiers from the training cases to that subject’s data, combining the associated membership scores. </a:t>
            </a:r>
          </a:p>
        </p:txBody>
      </p:sp>
      <p:sp>
        <p:nvSpPr>
          <p:cNvPr id="2069" name="Text Box 20"/>
          <p:cNvSpPr txBox="1">
            <a:spLocks noChangeArrowheads="1"/>
          </p:cNvSpPr>
          <p:nvPr/>
        </p:nvSpPr>
        <p:spPr bwMode="auto">
          <a:xfrm>
            <a:off x="15161420" y="6812427"/>
            <a:ext cx="10441780" cy="59358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41811" rIns="0" bIns="0"/>
          <a:lstStyle/>
          <a:p>
            <a:pPr marL="639669" indent="-479751">
              <a:spcAft>
                <a:spcPts val="2111"/>
              </a:spcAft>
              <a:buSzPct val="50000"/>
              <a:buBlip>
                <a:blip r:embed="rId5"/>
              </a:buBlip>
              <a:tabLst>
                <a:tab pos="1072385" algn="l"/>
                <a:tab pos="2144771" algn="l"/>
                <a:tab pos="3217156" algn="l"/>
                <a:tab pos="4289542" algn="l"/>
                <a:tab pos="5361927" algn="l"/>
                <a:tab pos="6434313" algn="l"/>
                <a:tab pos="7506698" algn="l"/>
                <a:tab pos="8579084" algn="l"/>
                <a:tab pos="9651469" algn="l"/>
                <a:tab pos="10723855" algn="l"/>
                <a:tab pos="11796240" algn="l"/>
                <a:tab pos="12868626" algn="l"/>
                <a:tab pos="13941011" algn="l"/>
              </a:tabLst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integrate 12 potentially discriminating features from structural </a:t>
            </a:r>
            <a:b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diffusion-derived imagin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data.</a:t>
            </a:r>
            <a:endParaRPr lang="en-US" sz="2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40275" lvl="1" indent="-479751">
              <a:spcAft>
                <a:spcPts val="2111"/>
              </a:spcAft>
              <a:buSzPct val="50000"/>
              <a:buBlip>
                <a:blip r:embed="rId5"/>
              </a:buBlip>
              <a:tabLst>
                <a:tab pos="1072385" algn="l"/>
                <a:tab pos="2144771" algn="l"/>
                <a:tab pos="3217156" algn="l"/>
                <a:tab pos="4289542" algn="l"/>
                <a:tab pos="5361927" algn="l"/>
                <a:tab pos="6434313" algn="l"/>
                <a:tab pos="7506698" algn="l"/>
                <a:tab pos="8579084" algn="l"/>
                <a:tab pos="9651469" algn="l"/>
                <a:tab pos="10723855" algn="l"/>
                <a:tab pos="11796240" algn="l"/>
                <a:tab pos="12868626" algn="l"/>
                <a:tab pos="13941011" algn="l"/>
              </a:tabLst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</a:t>
            </a:r>
            <a:r>
              <a:rPr lang="en-US" sz="2400" b="1" dirty="0" smtClean="0">
                <a:solidFill>
                  <a:schemeClr val="bg1"/>
                </a:solidFill>
              </a:rPr>
              <a:t>-RAGE (magnetization-prepared rapid </a:t>
            </a:r>
            <a:r>
              <a:rPr lang="en-US" sz="2400" b="1" dirty="0" err="1" smtClean="0">
                <a:solidFill>
                  <a:schemeClr val="bg1"/>
                </a:solidFill>
              </a:rPr>
              <a:t>acq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  <a:r>
              <a:rPr lang="en-US" sz="2400" b="1" dirty="0" smtClean="0">
                <a:solidFill>
                  <a:schemeClr val="bg1"/>
                </a:solidFill>
              </a:rPr>
              <a:t> with grad. 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echo) –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improved contrast for MS lesions.</a:t>
            </a:r>
          </a:p>
          <a:p>
            <a:pPr marL="1740275" lvl="1" indent="-479751">
              <a:spcAft>
                <a:spcPts val="2111"/>
              </a:spcAft>
              <a:buSzPct val="50000"/>
              <a:buBlip>
                <a:blip r:embed="rId5"/>
              </a:buBlip>
              <a:tabLst>
                <a:tab pos="1072385" algn="l"/>
                <a:tab pos="2144771" algn="l"/>
                <a:tab pos="3217156" algn="l"/>
                <a:tab pos="4289542" algn="l"/>
                <a:tab pos="5361927" algn="l"/>
                <a:tab pos="6434313" algn="l"/>
                <a:tab pos="7506698" algn="l"/>
                <a:tab pos="8579084" algn="l"/>
                <a:tab pos="9651469" algn="l"/>
                <a:tab pos="10723855" algn="l"/>
                <a:tab pos="11796240" algn="l"/>
                <a:tab pos="12868626" algn="l"/>
                <a:tab pos="13941011" algn="l"/>
              </a:tabLst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 (fractional anisotropy) – non-uniformity of diffusion </a:t>
            </a:r>
            <a:b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computed using the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eigenvalues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diffusion tensor.</a:t>
            </a:r>
          </a:p>
          <a:p>
            <a:pPr marL="1740275" lvl="1" indent="-479751">
              <a:spcAft>
                <a:spcPts val="2111"/>
              </a:spcAft>
              <a:buSzPct val="50000"/>
              <a:buBlip>
                <a:blip r:embed="rId5"/>
              </a:buBlip>
              <a:tabLst>
                <a:tab pos="1072385" algn="l"/>
                <a:tab pos="2144771" algn="l"/>
                <a:tab pos="3217156" algn="l"/>
                <a:tab pos="4289542" algn="l"/>
                <a:tab pos="5361927" algn="l"/>
                <a:tab pos="6434313" algn="l"/>
                <a:tab pos="7506698" algn="l"/>
                <a:tab pos="8579084" algn="l"/>
                <a:tab pos="9651469" algn="l"/>
                <a:tab pos="10723855" algn="l"/>
                <a:tab pos="11796240" algn="l"/>
                <a:tab pos="12868626" algn="l"/>
                <a:tab pos="13941011" algn="l"/>
              </a:tabLst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 (mean diffusivity) – average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eigenvalue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tensor.</a:t>
            </a:r>
          </a:p>
          <a:p>
            <a:pPr marL="1740275" lvl="1" indent="-479751">
              <a:spcAft>
                <a:spcPts val="2111"/>
              </a:spcAft>
              <a:buSzPct val="50000"/>
              <a:buBlip>
                <a:blip r:embed="rId5"/>
              </a:buBlip>
              <a:tabLst>
                <a:tab pos="1072385" algn="l"/>
                <a:tab pos="2144771" algn="l"/>
                <a:tab pos="3217156" algn="l"/>
                <a:tab pos="4289542" algn="l"/>
                <a:tab pos="5361927" algn="l"/>
                <a:tab pos="6434313" algn="l"/>
                <a:tab pos="7506698" algn="l"/>
                <a:tab pos="8579084" algn="l"/>
                <a:tab pos="9651469" algn="l"/>
                <a:tab pos="10723855" algn="l"/>
                <a:tab pos="11796240" algn="l"/>
                <a:tab pos="12868626" algn="l"/>
                <a:tab pos="13941011" algn="l"/>
              </a:tabLst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PEV is the unit vector associated with the largest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eigenvalue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diffusion tensor. Since opposing vectors in Cartesian coordinates should represent the same orientation, there is a sign ambiguity in defining a difference measure between PEV’s.  The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Knutsson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mapping accounts for this ambiguity 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Knutsson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]: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([</a:t>
            </a:r>
            <a:r>
              <a:rPr lang="en-US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x,y,z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r>
              <a:rPr lang="en-US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sz="2400" b="1" i="1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y</a:t>
            </a:r>
            <a:r>
              <a:rPr lang="en-US" sz="2400" b="1" i="1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2xy, 2xz, 2yz, 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2z</a:t>
            </a:r>
            <a:r>
              <a:rPr lang="en-US" sz="2400" b="1" i="1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x</a:t>
            </a:r>
            <a:r>
              <a:rPr lang="en-US" sz="2400" b="1" i="1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2y</a:t>
            </a:r>
            <a:r>
              <a:rPr lang="en-US" sz="2400" b="1" i="1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/√3 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</a:t>
            </a:r>
            <a:endParaRPr lang="en-US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40275" lvl="1" indent="-479751">
              <a:spcAft>
                <a:spcPts val="2111"/>
              </a:spcAft>
              <a:buSzPct val="50000"/>
              <a:buBlip>
                <a:blip r:embed="rId5"/>
              </a:buBlip>
              <a:tabLst>
                <a:tab pos="1072385" algn="l"/>
                <a:tab pos="2144771" algn="l"/>
                <a:tab pos="3217156" algn="l"/>
                <a:tab pos="4289542" algn="l"/>
                <a:tab pos="5361927" algn="l"/>
                <a:tab pos="6434313" algn="l"/>
                <a:tab pos="7506698" algn="l"/>
                <a:tab pos="8579084" algn="l"/>
                <a:tab pos="9651469" algn="l"/>
                <a:tab pos="10723855" algn="l"/>
                <a:tab pos="11796240" algn="l"/>
                <a:tab pos="12868626" algn="l"/>
                <a:tab pos="13941011" algn="l"/>
              </a:tabLst>
            </a:pP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Knutsson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dge map ||G||</a:t>
            </a:r>
            <a:r>
              <a:rPr lang="en-US" sz="2400" b="1" baseline="-25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rapidity of change in orientation </a:t>
            </a:r>
          </a:p>
          <a:p>
            <a:pPr marL="1740275" lvl="1" indent="-479751">
              <a:spcAft>
                <a:spcPts val="2111"/>
              </a:spcAft>
              <a:buSzPct val="50000"/>
              <a:buBlip>
                <a:blip r:embed="rId5"/>
              </a:buBlip>
              <a:tabLst>
                <a:tab pos="1072385" algn="l"/>
                <a:tab pos="2144771" algn="l"/>
                <a:tab pos="3217156" algn="l"/>
                <a:tab pos="4289542" algn="l"/>
                <a:tab pos="5361927" algn="l"/>
                <a:tab pos="6434313" algn="l"/>
                <a:tab pos="7506698" algn="l"/>
                <a:tab pos="8579084" algn="l"/>
                <a:tab pos="9651469" algn="l"/>
                <a:tab pos="10723855" algn="l"/>
                <a:tab pos="11796240" algn="l"/>
                <a:tab pos="12868626" algn="l"/>
                <a:tab pos="13941011" algn="l"/>
              </a:tabLst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Spatial location</a:t>
            </a:r>
          </a:p>
        </p:txBody>
      </p:sp>
      <p:sp>
        <p:nvSpPr>
          <p:cNvPr id="2070" name="Rectangle 21"/>
          <p:cNvSpPr>
            <a:spLocks noChangeArrowheads="1"/>
          </p:cNvSpPr>
          <p:nvPr/>
        </p:nvSpPr>
        <p:spPr bwMode="auto">
          <a:xfrm>
            <a:off x="15087600" y="5784534"/>
            <a:ext cx="13716000" cy="860064"/>
          </a:xfrm>
          <a:prstGeom prst="rect">
            <a:avLst/>
          </a:prstGeom>
          <a:gradFill rotWithShape="0">
            <a:gsLst>
              <a:gs pos="0">
                <a:srgbClr val="3B3B3B"/>
              </a:gs>
              <a:gs pos="100000">
                <a:srgbClr val="808080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lIns="133326" tIns="66663" rIns="133326" bIns="66663"/>
          <a:lstStyle/>
          <a:p>
            <a:pPr algn="ctr" hangingPunct="1">
              <a:lnSpc>
                <a:spcPct val="100000"/>
              </a:lnSpc>
              <a:tabLst>
                <a:tab pos="1072385" algn="l"/>
                <a:tab pos="2144771" algn="l"/>
                <a:tab pos="3217156" algn="l"/>
                <a:tab pos="4289542" algn="l"/>
                <a:tab pos="5361927" algn="l"/>
                <a:tab pos="6434313" algn="l"/>
                <a:tab pos="7506698" algn="l"/>
                <a:tab pos="8579084" algn="l"/>
                <a:tab pos="9651469" algn="l"/>
                <a:tab pos="10723855" algn="l"/>
                <a:tab pos="11796240" algn="l"/>
                <a:tab pos="12868626" algn="l"/>
                <a:tab pos="13941011" algn="l"/>
              </a:tabLst>
            </a:pP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 Feature Selection</a:t>
            </a:r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1125200" y="3761740"/>
          <a:ext cx="18973800" cy="11490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86900"/>
                <a:gridCol w="9486900"/>
              </a:tblGrid>
              <a:tr h="1149096"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latin typeface="Arial" pitchFamily="34" charset="0"/>
                          <a:cs typeface="Arial" pitchFamily="34" charset="0"/>
                        </a:rPr>
                        <a:t>Department</a:t>
                      </a:r>
                      <a:r>
                        <a:rPr lang="en-US" sz="2300" b="0" baseline="0" dirty="0" smtClean="0">
                          <a:latin typeface="Arial" pitchFamily="34" charset="0"/>
                          <a:cs typeface="Arial" pitchFamily="34" charset="0"/>
                        </a:rPr>
                        <a:t> of Computer Science</a:t>
                      </a:r>
                    </a:p>
                    <a:p>
                      <a:pPr algn="ctr"/>
                      <a:r>
                        <a:rPr lang="en-US" sz="2300" b="0" baseline="0" dirty="0" smtClean="0">
                          <a:latin typeface="Arial" pitchFamily="34" charset="0"/>
                          <a:cs typeface="Arial" pitchFamily="34" charset="0"/>
                        </a:rPr>
                        <a:t>Washington and Lee University</a:t>
                      </a:r>
                    </a:p>
                    <a:p>
                      <a:pPr algn="ctr"/>
                      <a:r>
                        <a:rPr lang="en-US" sz="2300" b="0" baseline="0" dirty="0" smtClean="0">
                          <a:latin typeface="Arial" pitchFamily="34" charset="0"/>
                          <a:cs typeface="Arial" pitchFamily="34" charset="0"/>
                        </a:rPr>
                        <a:t>Lexington, VA USA</a:t>
                      </a:r>
                      <a:endParaRPr lang="en-US" sz="23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196" marB="4419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latin typeface="Arial" pitchFamily="34" charset="0"/>
                          <a:cs typeface="Arial" pitchFamily="34" charset="0"/>
                        </a:rPr>
                        <a:t>Department of</a:t>
                      </a:r>
                      <a:r>
                        <a:rPr lang="en-US" sz="2300" b="0" baseline="0" dirty="0" smtClean="0">
                          <a:latin typeface="Arial" pitchFamily="34" charset="0"/>
                          <a:cs typeface="Arial" pitchFamily="34" charset="0"/>
                        </a:rPr>
                        <a:t> a) E</a:t>
                      </a:r>
                      <a:r>
                        <a:rPr lang="en-US" sz="2300" b="0" dirty="0" smtClean="0">
                          <a:latin typeface="Arial" pitchFamily="34" charset="0"/>
                          <a:cs typeface="Arial" pitchFamily="34" charset="0"/>
                        </a:rPr>
                        <a:t>lectrical</a:t>
                      </a:r>
                      <a:r>
                        <a:rPr lang="en-US" sz="2300" b="0" baseline="0" dirty="0" smtClean="0">
                          <a:latin typeface="Arial" pitchFamily="34" charset="0"/>
                          <a:cs typeface="Arial" pitchFamily="34" charset="0"/>
                        </a:rPr>
                        <a:t> and Computer Engineering, b) Radiology</a:t>
                      </a:r>
                    </a:p>
                    <a:p>
                      <a:pPr algn="ctr"/>
                      <a:r>
                        <a:rPr lang="en-US" sz="2300" b="0" baseline="0" dirty="0" smtClean="0">
                          <a:latin typeface="Arial" pitchFamily="34" charset="0"/>
                          <a:cs typeface="Arial" pitchFamily="34" charset="0"/>
                        </a:rPr>
                        <a:t>The Johns Hopkins University</a:t>
                      </a:r>
                    </a:p>
                    <a:p>
                      <a:pPr algn="ctr"/>
                      <a:r>
                        <a:rPr lang="en-US" sz="2300" b="0" baseline="0" dirty="0" smtClean="0">
                          <a:latin typeface="Arial" pitchFamily="34" charset="0"/>
                          <a:cs typeface="Arial" pitchFamily="34" charset="0"/>
                        </a:rPr>
                        <a:t>Baltimore, MD USA</a:t>
                      </a:r>
                      <a:endParaRPr lang="en-US" sz="23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196" marB="4419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60940" y="668020"/>
            <a:ext cx="3710660" cy="4345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781996" y="548323"/>
            <a:ext cx="3271004" cy="4391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6934200" y="4854364"/>
            <a:ext cx="29641800" cy="13381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</a:tabLst>
            </a:pPr>
            <a:r>
              <a:rPr 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</a:t>
            </a:r>
            <a:r>
              <a:rPr lang="en-US" sz="4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4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Thalamus nuclear segmentation from random forest learning on MR/DTI - derived multi-modal features.</a:t>
            </a:r>
            <a:endParaRPr lang="en-US" sz="44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</a:tabLst>
            </a:pPr>
            <a:endParaRPr lang="en-US" sz="36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Picture 30" descr="vector_val_2_mediumLine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163800" y="14509431"/>
            <a:ext cx="13624560" cy="210216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 descr="thalamusDiagram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53200" y="7647902"/>
            <a:ext cx="4824173" cy="3241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Picture 33" descr="cortical_surfac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681172" y="21758986"/>
            <a:ext cx="4970177" cy="33378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" name="Picture 34" descr="cortical_path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977568" y="18591604"/>
            <a:ext cx="2997680" cy="355335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35" descr="knutsson_wholeBrain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5755664" y="10394495"/>
            <a:ext cx="3071126" cy="355010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37" descr="mprage_wholeBrain_mask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448406" y="6815774"/>
            <a:ext cx="3377256" cy="390398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29641800" y="16824963"/>
            <a:ext cx="13716000" cy="860064"/>
          </a:xfrm>
          <a:prstGeom prst="rect">
            <a:avLst/>
          </a:prstGeom>
          <a:gradFill rotWithShape="0">
            <a:gsLst>
              <a:gs pos="0">
                <a:srgbClr val="3B3B3B"/>
              </a:gs>
              <a:gs pos="100000">
                <a:srgbClr val="808080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lIns="133326" tIns="66663" rIns="133326" bIns="66663"/>
          <a:lstStyle/>
          <a:p>
            <a:pPr algn="ctr" hangingPunct="1">
              <a:lnSpc>
                <a:spcPct val="100000"/>
              </a:lnSpc>
              <a:tabLst>
                <a:tab pos="1072385" algn="l"/>
                <a:tab pos="2144771" algn="l"/>
                <a:tab pos="3217156" algn="l"/>
                <a:tab pos="4289542" algn="l"/>
                <a:tab pos="5361927" algn="l"/>
                <a:tab pos="6434313" algn="l"/>
                <a:tab pos="7506698" algn="l"/>
                <a:tab pos="8579084" algn="l"/>
                <a:tab pos="9651469" algn="l"/>
                <a:tab pos="10723855" algn="l"/>
                <a:tab pos="11796240" algn="l"/>
                <a:tab pos="12868626" algn="l"/>
                <a:tab pos="13941011" algn="l"/>
              </a:tabLst>
            </a:pP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Conclusions, Future Directions</a:t>
            </a:r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17"/>
          <p:cNvSpPr>
            <a:spLocks noChangeArrowheads="1"/>
          </p:cNvSpPr>
          <p:nvPr/>
        </p:nvSpPr>
        <p:spPr bwMode="auto">
          <a:xfrm>
            <a:off x="29644848" y="5784533"/>
            <a:ext cx="13716000" cy="860065"/>
          </a:xfrm>
          <a:prstGeom prst="rect">
            <a:avLst/>
          </a:prstGeom>
          <a:gradFill rotWithShape="0">
            <a:gsLst>
              <a:gs pos="0">
                <a:srgbClr val="3B3B3B"/>
              </a:gs>
              <a:gs pos="100000">
                <a:srgbClr val="808080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lIns="133326" tIns="66663" rIns="133326" bIns="66663"/>
          <a:lstStyle/>
          <a:p>
            <a:pPr algn="ctr" hangingPunct="1">
              <a:lnSpc>
                <a:spcPct val="100000"/>
              </a:lnSpc>
              <a:tabLst>
                <a:tab pos="1072385" algn="l"/>
                <a:tab pos="2144771" algn="l"/>
                <a:tab pos="3217156" algn="l"/>
                <a:tab pos="4289542" algn="l"/>
                <a:tab pos="5361927" algn="l"/>
                <a:tab pos="6434313" algn="l"/>
                <a:tab pos="7506698" algn="l"/>
                <a:tab pos="8579084" algn="l"/>
                <a:tab pos="9651469" algn="l"/>
                <a:tab pos="10723855" algn="l"/>
                <a:tab pos="11796240" algn="l"/>
                <a:tab pos="12868626" algn="l"/>
                <a:tab pos="13941011" algn="l"/>
              </a:tabLst>
            </a:pP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Experimental Results</a:t>
            </a:r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" name="Picture 40" descr="conxLabels_AT1005.png"/>
          <p:cNvPicPr>
            <a:picLocks noChangeAspect="1"/>
          </p:cNvPicPr>
          <p:nvPr/>
        </p:nvPicPr>
        <p:blipFill>
          <a:blip r:embed="rId14" cstate="print"/>
          <a:srcRect l="4046" b="4219"/>
          <a:stretch>
            <a:fillRect/>
          </a:stretch>
        </p:blipFill>
        <p:spPr>
          <a:xfrm>
            <a:off x="35786569" y="22371430"/>
            <a:ext cx="2305876" cy="272542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Picture 41" descr="conxLabels_AT1199.png"/>
          <p:cNvPicPr>
            <a:picLocks noChangeAspect="1"/>
          </p:cNvPicPr>
          <p:nvPr/>
        </p:nvPicPr>
        <p:blipFill>
          <a:blip r:embed="rId15" cstate="print"/>
          <a:srcRect l="4099" b="4219"/>
          <a:stretch>
            <a:fillRect/>
          </a:stretch>
        </p:blipFill>
        <p:spPr>
          <a:xfrm>
            <a:off x="38172257" y="22371430"/>
            <a:ext cx="2274768" cy="272542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42" descr="conxLabels_AT1308.png"/>
          <p:cNvPicPr>
            <a:picLocks noChangeAspect="1"/>
          </p:cNvPicPr>
          <p:nvPr/>
        </p:nvPicPr>
        <p:blipFill>
          <a:blip r:embed="rId16" cstate="print"/>
          <a:srcRect l="3858" b="4219"/>
          <a:stretch>
            <a:fillRect/>
          </a:stretch>
        </p:blipFill>
        <p:spPr>
          <a:xfrm>
            <a:off x="40526836" y="22371430"/>
            <a:ext cx="2422532" cy="272542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43" descr="1033_knut25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408486" y="11811000"/>
            <a:ext cx="2168574" cy="28399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44" descr="1033_knut25_withOverlay2 - Copy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2663148" y="11811000"/>
            <a:ext cx="2162515" cy="28399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46" descr="1033_ventral_LB_withOthers_captioned - Copy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8820264" y="21461804"/>
            <a:ext cx="3139532" cy="4120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47" descr="1033_ventral_LL_withOthers_captioned - Copy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5664068" y="21461805"/>
            <a:ext cx="3139532" cy="4120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" name="Picture 50" descr="LBimport_crop_export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5116175" y="21461806"/>
            <a:ext cx="3631021" cy="3344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" name="Picture 51" descr="LLimport_crop_export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2032864" y="21461806"/>
            <a:ext cx="3558136" cy="328761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29715620" y="6742114"/>
            <a:ext cx="13337380" cy="71262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41811" rIns="0" bIns="0"/>
          <a:lstStyle/>
          <a:p>
            <a:pPr marL="639669" indent="-479751">
              <a:spcAft>
                <a:spcPts val="2111"/>
              </a:spcAft>
              <a:buSzPct val="50000"/>
              <a:buBlip>
                <a:blip r:embed="rId5"/>
              </a:buBlip>
              <a:tabLst>
                <a:tab pos="1072385" algn="l"/>
                <a:tab pos="2144771" algn="l"/>
                <a:tab pos="3217156" algn="l"/>
                <a:tab pos="4289542" algn="l"/>
                <a:tab pos="5361927" algn="l"/>
                <a:tab pos="6434313" algn="l"/>
                <a:tab pos="7506698" algn="l"/>
                <a:tab pos="8579084" algn="l"/>
                <a:tab pos="9651469" algn="l"/>
                <a:tab pos="10723855" algn="l"/>
                <a:tab pos="11796240" algn="l"/>
                <a:tab pos="12868626" algn="l"/>
                <a:tab pos="13941011" algn="l"/>
              </a:tabLst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MP-RAGE and DTI acquired on 3T MR scanner,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resampled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.83mm isotropic</a:t>
            </a:r>
          </a:p>
          <a:p>
            <a:pPr marL="639669" indent="-479751">
              <a:spcAft>
                <a:spcPts val="2111"/>
              </a:spcAft>
              <a:buSzPct val="50000"/>
              <a:buBlip>
                <a:blip r:embed="rId5"/>
              </a:buBlip>
              <a:tabLst>
                <a:tab pos="1072385" algn="l"/>
                <a:tab pos="2144771" algn="l"/>
                <a:tab pos="3217156" algn="l"/>
                <a:tab pos="4289542" algn="l"/>
                <a:tab pos="5361927" algn="l"/>
                <a:tab pos="6434313" algn="l"/>
                <a:tab pos="7506698" algn="l"/>
                <a:tab pos="8579084" algn="l"/>
                <a:tab pos="9651469" algn="l"/>
                <a:tab pos="10723855" algn="l"/>
                <a:tab pos="11796240" algn="l"/>
                <a:tab pos="12868626" algn="l"/>
                <a:tab pos="13941011" algn="l"/>
              </a:tabLst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Bagged cross-validation against manual delineations, 10 x train-on-5.</a:t>
            </a:r>
          </a:p>
          <a:p>
            <a:pPr marL="639669" indent="-479751">
              <a:spcAft>
                <a:spcPts val="2111"/>
              </a:spcAft>
              <a:buSzPct val="50000"/>
              <a:buBlip>
                <a:blip r:embed="rId5"/>
              </a:buBlip>
              <a:tabLst>
                <a:tab pos="1072385" algn="l"/>
                <a:tab pos="2144771" algn="l"/>
                <a:tab pos="3217156" algn="l"/>
                <a:tab pos="4289542" algn="l"/>
                <a:tab pos="5361927" algn="l"/>
                <a:tab pos="6434313" algn="l"/>
                <a:tab pos="7506698" algn="l"/>
                <a:tab pos="8579084" algn="l"/>
                <a:tab pos="9651469" algn="l"/>
                <a:tab pos="10723855" algn="l"/>
                <a:tab pos="11796240" algn="l"/>
                <a:tab pos="12868626" algn="l"/>
                <a:tab pos="13941011" algn="l"/>
              </a:tabLst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exceed previously measured inter-rater variability; while the results on the lateral and medial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geniculates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poor, those nuclei are also exceedingly small, potentially only two or three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voxels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original DTI resolution.</a:t>
            </a:r>
          </a:p>
          <a:p>
            <a:pPr marL="639669" indent="-479751">
              <a:spcAft>
                <a:spcPts val="2111"/>
              </a:spcAft>
              <a:buSzPct val="50000"/>
              <a:buBlip>
                <a:blip r:embed="rId5"/>
              </a:buBlip>
              <a:tabLst>
                <a:tab pos="1072385" algn="l"/>
                <a:tab pos="2144771" algn="l"/>
                <a:tab pos="3217156" algn="l"/>
                <a:tab pos="4289542" algn="l"/>
                <a:tab pos="5361927" algn="l"/>
                <a:tab pos="6434313" algn="l"/>
                <a:tab pos="7506698" algn="l"/>
                <a:tab pos="8579084" algn="l"/>
                <a:tab pos="9651469" algn="l"/>
                <a:tab pos="10723855" algn="l"/>
                <a:tab pos="11796240" algn="l"/>
                <a:tab pos="12868626" algn="l"/>
                <a:tab pos="13941011" algn="l"/>
              </a:tabLst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Unlike previous work, these</a:t>
            </a:r>
            <a:b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were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achieved without </a:t>
            </a:r>
            <a:b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requiring extensive prior </a:t>
            </a:r>
            <a:b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target’s </a:t>
            </a:r>
            <a:b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thalamus boundary.</a:t>
            </a:r>
          </a:p>
        </p:txBody>
      </p:sp>
      <p:pic>
        <p:nvPicPr>
          <p:cNvPr id="55" name="Picture 54" descr="mprage_wholeBrain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25755600" y="6708143"/>
            <a:ext cx="3073740" cy="3553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8" name="TextBox 57"/>
          <p:cNvSpPr txBox="1"/>
          <p:nvPr/>
        </p:nvSpPr>
        <p:spPr>
          <a:xfrm>
            <a:off x="8481768" y="10965140"/>
            <a:ext cx="2743200" cy="693460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Diagram showing thalamic nuclei and associated cortical and midbrain connectivity.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2041980" y="10784516"/>
            <a:ext cx="2743200" cy="493084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Axial view in MP-RAGE, with left and right thalamus highlighted.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460580" y="14740128"/>
            <a:ext cx="6169820" cy="1094210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Close-up of example thalamus. Left: in fractional anisotropy (FA), showing  the thalamus boundary.  Middle: the </a:t>
            </a:r>
            <a:r>
              <a:rPr lang="en-U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Knutsson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edge map, showing changes in PEV.  Right: 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thalamus nuclear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delineation (manual) 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</a:t>
            </a:r>
            <a:r>
              <a:rPr lang="en-U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Knutsson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edge map image: 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nucleus [yellow], </a:t>
            </a:r>
            <a:r>
              <a:rPr lang="en-U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medialdorsal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[red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], ventral group [blue], and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pulvinar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[orange].</a:t>
            </a:r>
          </a:p>
        </p:txBody>
      </p:sp>
      <p:pic>
        <p:nvPicPr>
          <p:cNvPr id="61" name="Picture 60" descr="1033_fa25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8155785" y="11811000"/>
            <a:ext cx="2166619" cy="28373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" name="Picture 62" descr="qrcode_web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8610600" y="2730500"/>
            <a:ext cx="1828800" cy="1767840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8534400" y="4519065"/>
            <a:ext cx="1981200" cy="43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Web: 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6"/>
              </a:rPr>
              <a:t>http://cs.wlu.edu/~stough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3680400" y="4519065"/>
            <a:ext cx="1676400" cy="43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Paper Site 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Poster: WeAT4.4</a:t>
            </a:r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71" name="Table 70"/>
          <p:cNvGraphicFramePr>
            <a:graphicFrameLocks noGrp="1"/>
          </p:cNvGraphicFramePr>
          <p:nvPr/>
        </p:nvGraphicFramePr>
        <p:xfrm>
          <a:off x="34975800" y="9144000"/>
          <a:ext cx="7467600" cy="2681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383032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Nucleus</a:t>
                      </a:r>
                      <a:endParaRPr lang="en-US" sz="1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4196" marB="4419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Mean Dice</a:t>
                      </a:r>
                      <a:endParaRPr lang="en-US" sz="1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4196" marB="4419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Median</a:t>
                      </a:r>
                      <a:r>
                        <a:rPr lang="en-US" sz="19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Dice</a:t>
                      </a:r>
                      <a:endParaRPr lang="en-US" sz="1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4196" marB="44196">
                    <a:noFill/>
                  </a:tcPr>
                </a:tc>
              </a:tr>
              <a:tr h="383032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Anterior</a:t>
                      </a:r>
                      <a:endParaRPr lang="en-US" sz="1900" b="1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4196" marB="4419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0.576 ± 0.146</a:t>
                      </a:r>
                      <a:endParaRPr lang="en-US" sz="1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4196" marB="4419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0.593</a:t>
                      </a:r>
                      <a:endParaRPr lang="en-US" sz="1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4196" marB="44196">
                    <a:noFill/>
                  </a:tcPr>
                </a:tc>
              </a:tr>
              <a:tr h="383032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err="1" smtClean="0">
                          <a:solidFill>
                            <a:srgbClr val="FF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MedialDorsal</a:t>
                      </a:r>
                      <a:endParaRPr lang="en-US" sz="1900" b="1" dirty="0">
                        <a:solidFill>
                          <a:srgbClr val="FF33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4196" marB="4419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0.641 </a:t>
                      </a:r>
                      <a:r>
                        <a:rPr lang="en-US" sz="19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±</a:t>
                      </a:r>
                      <a:r>
                        <a:rPr lang="en-US" sz="19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0.142</a:t>
                      </a:r>
                      <a:endParaRPr lang="en-US" sz="1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4196" marB="4419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0.664</a:t>
                      </a:r>
                      <a:endParaRPr lang="en-US" sz="1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4196" marB="44196">
                    <a:noFill/>
                  </a:tcPr>
                </a:tc>
              </a:tr>
              <a:tr h="383032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Ventral Group</a:t>
                      </a:r>
                      <a:endParaRPr lang="en-US" sz="19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4196" marB="4419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0.833 </a:t>
                      </a:r>
                      <a:r>
                        <a:rPr lang="en-US" sz="19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±</a:t>
                      </a:r>
                      <a:r>
                        <a:rPr lang="en-US" sz="19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0.074</a:t>
                      </a:r>
                      <a:endParaRPr lang="en-US" sz="1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4196" marB="4419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0.838</a:t>
                      </a:r>
                      <a:endParaRPr lang="en-US" sz="1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4196" marB="44196">
                    <a:noFill/>
                  </a:tcPr>
                </a:tc>
              </a:tr>
              <a:tr h="383032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Pulvinar</a:t>
                      </a:r>
                      <a:endParaRPr lang="en-US" sz="1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4196" marB="4419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0.711 </a:t>
                      </a:r>
                      <a:r>
                        <a:rPr lang="en-US" sz="19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±</a:t>
                      </a:r>
                      <a:r>
                        <a:rPr lang="en-US" sz="19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0.102</a:t>
                      </a:r>
                      <a:endParaRPr lang="en-US" sz="1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4196" marB="4419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0.725</a:t>
                      </a:r>
                      <a:endParaRPr lang="en-US" sz="1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4196" marB="44196">
                    <a:noFill/>
                  </a:tcPr>
                </a:tc>
              </a:tr>
              <a:tr h="383032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Lateral Gen.</a:t>
                      </a:r>
                      <a:endParaRPr lang="en-US" sz="19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4196" marB="4419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0.394 </a:t>
                      </a:r>
                      <a:r>
                        <a:rPr lang="en-US" sz="19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±</a:t>
                      </a:r>
                      <a:r>
                        <a:rPr lang="en-US" sz="19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0.202</a:t>
                      </a:r>
                      <a:endParaRPr lang="en-US" sz="1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4196" marB="4419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0.405</a:t>
                      </a:r>
                      <a:endParaRPr lang="en-US" sz="1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4196" marB="44196">
                    <a:noFill/>
                  </a:tcPr>
                </a:tc>
              </a:tr>
              <a:tr h="383032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Medial Gen.</a:t>
                      </a:r>
                      <a:endParaRPr lang="en-US" sz="1900" b="1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4196" marB="4419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0.489 </a:t>
                      </a:r>
                      <a:r>
                        <a:rPr lang="en-US" sz="19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±</a:t>
                      </a:r>
                      <a:r>
                        <a:rPr lang="en-US" sz="19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0.244</a:t>
                      </a:r>
                      <a:endParaRPr lang="en-US" sz="1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4196" marB="4419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0.515 </a:t>
                      </a:r>
                      <a:endParaRPr lang="en-US" sz="1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4196" marB="44196">
                    <a:noFill/>
                  </a:tcPr>
                </a:tc>
              </a:tr>
            </a:tbl>
          </a:graphicData>
        </a:graphic>
      </p:graphicFrame>
      <p:pic>
        <p:nvPicPr>
          <p:cNvPr id="73" name="Picture 72" descr="totalViews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31013400" y="12052645"/>
            <a:ext cx="11506200" cy="4558955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33299400" y="12115800"/>
            <a:ext cx="7162800" cy="693460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Perspectives of an example </a:t>
            </a:r>
            <a:r>
              <a:rPr lang="en-US" sz="1400" dirty="0" err="1" smtClean="0">
                <a:solidFill>
                  <a:schemeClr val="bg1"/>
                </a:solidFill>
              </a:rPr>
              <a:t>parcellation</a:t>
            </a:r>
            <a:r>
              <a:rPr lang="en-US" sz="1400" dirty="0" smtClean="0">
                <a:solidFill>
                  <a:schemeClr val="bg1"/>
                </a:solidFill>
              </a:rPr>
              <a:t> result on a right thalamus.  Left: canonical axial view. Middle: </a:t>
            </a:r>
            <a:r>
              <a:rPr lang="en-US" sz="1400" dirty="0" err="1" smtClean="0">
                <a:solidFill>
                  <a:schemeClr val="bg1"/>
                </a:solidFill>
              </a:rPr>
              <a:t>sagittal</a:t>
            </a:r>
            <a:r>
              <a:rPr lang="en-US" sz="1400" dirty="0" smtClean="0">
                <a:solidFill>
                  <a:schemeClr val="bg1"/>
                </a:solidFill>
              </a:rPr>
              <a:t> lateral view. Right: axial view from inferior perspective (facing up).  The larger </a:t>
            </a:r>
            <a:r>
              <a:rPr lang="en-US" sz="1400" dirty="0" err="1" smtClean="0">
                <a:solidFill>
                  <a:schemeClr val="bg1"/>
                </a:solidFill>
              </a:rPr>
              <a:t>pulvinar</a:t>
            </a:r>
            <a:r>
              <a:rPr lang="en-US" sz="1400" dirty="0" smtClean="0">
                <a:solidFill>
                  <a:schemeClr val="bg1"/>
                </a:solidFill>
              </a:rPr>
              <a:t> and ventral group nuclei are shown in transparency.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77" name="Picture 76" descr="qrcode_paperSite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33680400" y="2733446"/>
            <a:ext cx="1828800" cy="1767840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15163800" y="14033501"/>
            <a:ext cx="13563600" cy="435825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MP-RAGE      FA		 MD		 ||G||</a:t>
            </a:r>
            <a:r>
              <a:rPr lang="en-US" sz="24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M1	     M2	       M3		 M4		    M5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5116175" y="20919116"/>
            <a:ext cx="13687425" cy="493084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 charts showing feature importance for typical nucleus-background (left) and nucleus-nucleus tree ensembles, and the associated target membership images.  S</a:t>
            </a: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patial location, MP-RAGE, FA, and MD discriminate the thalamus with background, while the </a:t>
            </a:r>
            <a:r>
              <a:rPr lang="en-US" sz="1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Knutsson</a:t>
            </a:r>
            <a:r>
              <a:rPr lang="en-US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dimensions are more informative for nucleus-nucleus discrimination.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9977568" y="17928664"/>
            <a:ext cx="2999232" cy="693460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Axial view of fiber counts given seeding within the thalamus.  </a:t>
            </a:r>
            <a:b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FSL Diffusion Toolbox.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0681168" y="25186316"/>
            <a:ext cx="12219432" cy="493084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Cortical surface colored by region, along with example connectivity-based </a:t>
            </a:r>
            <a:r>
              <a:rPr lang="en-U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parcellations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left thalamus (axial view).  These FSL-based results are consistent with those of [Behrens], and show a large variance in </a:t>
            </a:r>
            <a:r>
              <a:rPr lang="en-U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parcellation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Note the temporal versus occipital connectivity of the posterior areas.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Text Box 16"/>
          <p:cNvSpPr txBox="1">
            <a:spLocks noChangeArrowheads="1"/>
          </p:cNvSpPr>
          <p:nvPr/>
        </p:nvSpPr>
        <p:spPr bwMode="auto">
          <a:xfrm>
            <a:off x="29641800" y="17776267"/>
            <a:ext cx="10594180" cy="47142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41811" rIns="0" bIns="0"/>
          <a:lstStyle/>
          <a:p>
            <a:pPr marL="639669" indent="-479751">
              <a:spcAft>
                <a:spcPts val="2111"/>
              </a:spcAft>
              <a:buSzPct val="50000"/>
              <a:buBlip>
                <a:blip r:embed="rId5"/>
              </a:buBlip>
              <a:tabLst>
                <a:tab pos="1072385" algn="l"/>
                <a:tab pos="2144771" algn="l"/>
                <a:tab pos="3217156" algn="l"/>
                <a:tab pos="4289542" algn="l"/>
                <a:tab pos="5361927" algn="l"/>
                <a:tab pos="6434313" algn="l"/>
                <a:tab pos="7506698" algn="l"/>
                <a:tab pos="8579084" algn="l"/>
                <a:tab pos="9651469" algn="l"/>
                <a:tab pos="10723855" algn="l"/>
                <a:tab pos="11796240" algn="l"/>
                <a:tab pos="12868626" algn="l"/>
                <a:tab pos="13941011" algn="l"/>
              </a:tabLst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ong-term goal is the large scale study of thalamic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b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pathology using automated methods. In this paper we have extended thalamic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parcellation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place us closer to that goal. </a:t>
            </a:r>
          </a:p>
          <a:p>
            <a:pPr marL="639669" indent="-479751">
              <a:spcAft>
                <a:spcPts val="2111"/>
              </a:spcAft>
              <a:buSzPct val="50000"/>
              <a:buBlip>
                <a:blip r:embed="rId5"/>
              </a:buBlip>
              <a:tabLst>
                <a:tab pos="1072385" algn="l"/>
                <a:tab pos="2144771" algn="l"/>
                <a:tab pos="3217156" algn="l"/>
                <a:tab pos="4289542" algn="l"/>
                <a:tab pos="5361927" algn="l"/>
                <a:tab pos="6434313" algn="l"/>
                <a:tab pos="7506698" algn="l"/>
                <a:tab pos="8579084" algn="l"/>
                <a:tab pos="9651469" algn="l"/>
                <a:tab pos="10723855" algn="l"/>
                <a:tab pos="11796240" algn="l"/>
                <a:tab pos="12868626" algn="l"/>
                <a:tab pos="13941011" algn="l"/>
              </a:tabLst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must improve accuracy, by training more specific (nucleus-everything) random forest learners and pooling results over a </a:t>
            </a:r>
            <a:b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larger number of training cases.</a:t>
            </a:r>
          </a:p>
          <a:p>
            <a:pPr marL="639669" indent="-479751">
              <a:spcAft>
                <a:spcPts val="2111"/>
              </a:spcAft>
              <a:buSzPct val="50000"/>
              <a:buBlip>
                <a:blip r:embed="rId5"/>
              </a:buBlip>
              <a:tabLst>
                <a:tab pos="1072385" algn="l"/>
                <a:tab pos="2144771" algn="l"/>
                <a:tab pos="3217156" algn="l"/>
                <a:tab pos="4289542" algn="l"/>
                <a:tab pos="5361927" algn="l"/>
                <a:tab pos="6434313" algn="l"/>
                <a:tab pos="7506698" algn="l"/>
                <a:tab pos="8579084" algn="l"/>
                <a:tab pos="9651469" algn="l"/>
                <a:tab pos="10723855" algn="l"/>
                <a:tab pos="11796240" algn="l"/>
                <a:tab pos="12868626" algn="l"/>
                <a:tab pos="13941011" algn="l"/>
              </a:tabLst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Compare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Knutsson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other tensor/PEV dissimilarity measures.</a:t>
            </a:r>
          </a:p>
          <a:p>
            <a:pPr marL="639669" indent="-479751">
              <a:spcAft>
                <a:spcPts val="2111"/>
              </a:spcAft>
              <a:buSzPct val="50000"/>
              <a:buBlip>
                <a:blip r:embed="rId5"/>
              </a:buBlip>
              <a:tabLst>
                <a:tab pos="1072385" algn="l"/>
                <a:tab pos="2144771" algn="l"/>
                <a:tab pos="3217156" algn="l"/>
                <a:tab pos="4289542" algn="l"/>
                <a:tab pos="5361927" algn="l"/>
                <a:tab pos="6434313" algn="l"/>
                <a:tab pos="7506698" algn="l"/>
                <a:tab pos="8579084" algn="l"/>
                <a:tab pos="9651469" algn="l"/>
                <a:tab pos="10723855" algn="l"/>
                <a:tab pos="11796240" algn="l"/>
                <a:tab pos="12868626" algn="l"/>
                <a:tab pos="13941011" algn="l"/>
              </a:tabLst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Cortical connectivity 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combine global and local information.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1031200" y="13335000"/>
            <a:ext cx="4724400" cy="693460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Above and right: whole brain axial view of MP-RAGE (top) and </a:t>
            </a:r>
            <a:r>
              <a:rPr lang="en-U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Knutsson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edge map (right). Below: example vector-valued image (spatial location features not shown).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5" name="Group 84"/>
          <p:cNvGrpSpPr>
            <a:grpSpLocks noChangeAspect="1"/>
          </p:cNvGrpSpPr>
          <p:nvPr/>
        </p:nvGrpSpPr>
        <p:grpSpPr>
          <a:xfrm>
            <a:off x="11506200" y="22098000"/>
            <a:ext cx="2743199" cy="2743200"/>
            <a:chOff x="9338471" y="1182706"/>
            <a:chExt cx="4372834" cy="43728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6" name="Picture 85" descr="tlDist2.png"/>
            <p:cNvPicPr>
              <a:picLocks noChangeAspect="1"/>
            </p:cNvPicPr>
            <p:nvPr/>
          </p:nvPicPr>
          <p:blipFill>
            <a:blip r:embed="rId29" cstate="print"/>
            <a:srcRect l="28690" t="7871" r="26239" b="11198"/>
            <a:stretch>
              <a:fillRect/>
            </a:stretch>
          </p:blipFill>
          <p:spPr>
            <a:xfrm>
              <a:off x="11524888" y="3363037"/>
              <a:ext cx="2186417" cy="2174445"/>
            </a:xfrm>
            <a:prstGeom prst="rect">
              <a:avLst/>
            </a:prstGeom>
          </p:spPr>
        </p:pic>
        <p:pic>
          <p:nvPicPr>
            <p:cNvPr id="87" name="Picture 86" descr="tlseg.png"/>
            <p:cNvPicPr>
              <a:picLocks noChangeAspect="1"/>
            </p:cNvPicPr>
            <p:nvPr/>
          </p:nvPicPr>
          <p:blipFill>
            <a:blip r:embed="rId30" cstate="print"/>
            <a:srcRect l="2813" t="2813" r="2813" b="2813"/>
            <a:stretch>
              <a:fillRect/>
            </a:stretch>
          </p:blipFill>
          <p:spPr>
            <a:xfrm>
              <a:off x="9338471" y="1182706"/>
              <a:ext cx="2186417" cy="2186419"/>
            </a:xfrm>
            <a:prstGeom prst="rect">
              <a:avLst/>
            </a:prstGeom>
          </p:spPr>
        </p:pic>
        <p:pic>
          <p:nvPicPr>
            <p:cNvPr id="88" name="Picture 87" descr="tlDist1.png"/>
            <p:cNvPicPr>
              <a:picLocks noChangeAspect="1"/>
            </p:cNvPicPr>
            <p:nvPr/>
          </p:nvPicPr>
          <p:blipFill>
            <a:blip r:embed="rId31" cstate="print"/>
            <a:srcRect l="28690" t="7830" r="26221" b="11203"/>
            <a:stretch>
              <a:fillRect/>
            </a:stretch>
          </p:blipFill>
          <p:spPr>
            <a:xfrm>
              <a:off x="11524888" y="1188484"/>
              <a:ext cx="2186417" cy="2174553"/>
            </a:xfrm>
            <a:prstGeom prst="rect">
              <a:avLst/>
            </a:prstGeom>
          </p:spPr>
        </p:pic>
        <p:pic>
          <p:nvPicPr>
            <p:cNvPr id="89" name="Picture 88" descr="tlNbr1.png"/>
            <p:cNvPicPr>
              <a:picLocks noChangeAspect="1"/>
            </p:cNvPicPr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338471" y="3369125"/>
              <a:ext cx="2186417" cy="2186419"/>
            </a:xfrm>
            <a:prstGeom prst="rect">
              <a:avLst/>
            </a:prstGeom>
          </p:spPr>
        </p:pic>
      </p:grpSp>
      <p:sp>
        <p:nvSpPr>
          <p:cNvPr id="90" name="TextBox 89"/>
          <p:cNvSpPr txBox="1"/>
          <p:nvPr/>
        </p:nvSpPr>
        <p:spPr>
          <a:xfrm>
            <a:off x="11506200" y="24889968"/>
            <a:ext cx="2743200" cy="493084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Toy example of MGDM distance map and decomposition.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88182" y="24889968"/>
            <a:ext cx="9065418" cy="493084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performed at Johns Hopkins with support from Washington and Lee University </a:t>
            </a:r>
            <a:r>
              <a:rPr lang="en-U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Lenfest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Funds, NIH/NINDS 2R01NS056307-06A1, and the China Scholarship Council.   See paper for bibliographic references.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Zen Hei"/>
        <a:cs typeface="WenQuanYi Zen Hei"/>
      </a:majorFont>
      <a:minorFont>
        <a:latin typeface="Arial"/>
        <a:ea typeface="WenQuanYi Zen Hei"/>
        <a:cs typeface="WenQuanYi Zen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8539</TotalTime>
  <Words>747</Words>
  <Application>Microsoft Office PowerPoint</Application>
  <PresentationFormat>Custom</PresentationFormat>
  <Paragraphs>82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WenQuanYi Zen Hei</vt:lpstr>
      <vt:lpstr>Times New Roman</vt:lpstr>
      <vt:lpstr>DejaVu Sans</vt:lpstr>
      <vt:lpstr>Courier New</vt:lpstr>
      <vt:lpstr>CM Sans</vt:lpstr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Thalamus_ISBI13</dc:title>
  <dc:creator>Stough, Joshua</dc:creator>
  <cp:lastModifiedBy>User, Gnu</cp:lastModifiedBy>
  <cp:revision>365</cp:revision>
  <cp:lastPrinted>1601-01-01T00:00:00Z</cp:lastPrinted>
  <dcterms:created xsi:type="dcterms:W3CDTF">1601-01-01T00:00:00Z</dcterms:created>
  <dcterms:modified xsi:type="dcterms:W3CDTF">2013-04-05T01:51:47Z</dcterms:modified>
</cp:coreProperties>
</file>