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67" r:id="rId2"/>
    <p:sldId id="578" r:id="rId3"/>
    <p:sldId id="525" r:id="rId4"/>
    <p:sldId id="545" r:id="rId5"/>
    <p:sldId id="435" r:id="rId6"/>
    <p:sldId id="436" r:id="rId7"/>
    <p:sldId id="581" r:id="rId8"/>
    <p:sldId id="437" r:id="rId9"/>
    <p:sldId id="582" r:id="rId10"/>
    <p:sldId id="438" r:id="rId11"/>
    <p:sldId id="504" r:id="rId12"/>
    <p:sldId id="439" r:id="rId13"/>
    <p:sldId id="580" r:id="rId14"/>
    <p:sldId id="441" r:id="rId15"/>
    <p:sldId id="442" r:id="rId16"/>
    <p:sldId id="443" r:id="rId17"/>
    <p:sldId id="546" r:id="rId18"/>
    <p:sldId id="528" r:id="rId19"/>
    <p:sldId id="574" r:id="rId20"/>
    <p:sldId id="575" r:id="rId21"/>
    <p:sldId id="576" r:id="rId22"/>
    <p:sldId id="577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455" r:id="rId34"/>
    <p:sldId id="457" r:id="rId35"/>
    <p:sldId id="45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7" autoAdjust="0"/>
    <p:restoredTop sz="93806"/>
  </p:normalViewPr>
  <p:slideViewPr>
    <p:cSldViewPr snapToGrid="0" snapToObjects="1">
      <p:cViewPr varScale="1">
        <p:scale>
          <a:sx n="82" d="100"/>
          <a:sy n="82" d="100"/>
        </p:scale>
        <p:origin x="18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A5A0A-3FC5-7C40-BAEA-957CD454CB39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765BF-AD25-6C4E-BA9C-B776D697BF0C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765BF-AD25-6C4E-BA9C-B776D697BF0C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6D5-04C4-8F48-91AE-57775203FE15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F869-0E71-134B-BD6E-170DB063ACB6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1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C4375-E6AA-1C42-A583-D7D69269C548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6D5-04C4-8F48-91AE-57775203FE15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6D5-04C4-8F48-91AE-57775203FE15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6D5-04C4-8F48-91AE-57775203FE15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DE72F-4920-9346-857E-CA57FB61AF72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3263"/>
            <a:ext cx="9144000" cy="2387600"/>
          </a:xfrm>
        </p:spPr>
        <p:txBody>
          <a:bodyPr/>
          <a:lstStyle/>
          <a:p>
            <a:r>
              <a:rPr lang="en-US" dirty="0" smtClean="0"/>
              <a:t>Lectures 16:</a:t>
            </a:r>
            <a:br>
              <a:rPr lang="en-US" dirty="0" smtClean="0"/>
            </a:br>
            <a:r>
              <a:rPr lang="en-US" dirty="0" smtClean="0"/>
              <a:t>Design Theory V</a:t>
            </a:r>
            <a:endParaRPr lang="en-US" dirty="0"/>
          </a:p>
        </p:txBody>
      </p:sp>
      <p:sp>
        <p:nvSpPr>
          <p:cNvPr id="3" name="Subtitle 7"/>
          <p:cNvSpPr>
            <a:spLocks noGrp="1"/>
          </p:cNvSpPr>
          <p:nvPr>
            <p:ph type="subTitle" idx="1"/>
          </p:nvPr>
        </p:nvSpPr>
        <p:spPr>
          <a:xfrm>
            <a:off x="1524000" y="482038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 Xiannong Meng</a:t>
            </a:r>
          </a:p>
          <a:p>
            <a:r>
              <a:rPr lang="en-US" dirty="0"/>
              <a:t>Spring 2018</a:t>
            </a:r>
          </a:p>
          <a:p>
            <a:r>
              <a:rPr lang="en-US" dirty="0"/>
              <a:t>Lecture and activity contents </a:t>
            </a:r>
            <a:r>
              <a:rPr lang="en-US" dirty="0" smtClean="0"/>
              <a:t>are based </a:t>
            </a:r>
            <a:r>
              <a:rPr lang="en-US" dirty="0"/>
              <a:t>on what Prof Chris </a:t>
            </a:r>
            <a:r>
              <a:rPr lang="en-US" dirty="0" err="1"/>
              <a:t>Ré</a:t>
            </a:r>
            <a:endParaRPr lang="en-US" dirty="0"/>
          </a:p>
          <a:p>
            <a:r>
              <a:rPr lang="en-US" dirty="0"/>
              <a:t>used in his CS 145 in the fall 2016 term </a:t>
            </a:r>
            <a:r>
              <a:rPr lang="en-US" smtClean="0"/>
              <a:t>with permission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Decompositions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264838"/>
            <a:ext cx="6329106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What (set) relationship holds between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[R] and [R1 Join R2] if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lossless?</a:t>
            </a:r>
          </a:p>
          <a:p>
            <a:endParaRPr lang="en-US" sz="2800" dirty="0">
              <a:solidFill>
                <a:prstClr val="black"/>
              </a:solidFill>
              <a:latin typeface="+mj-lt"/>
            </a:endParaRPr>
          </a:p>
          <a:p>
            <a:r>
              <a:rPr lang="en-US" sz="2800" i="1" dirty="0">
                <a:solidFill>
                  <a:prstClr val="black"/>
                </a:solidFill>
                <a:latin typeface="+mj-lt"/>
              </a:rPr>
              <a:t>Hint: Which tuples of R will be present</a:t>
            </a:r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?</a:t>
            </a:r>
            <a:endParaRPr lang="en-US" sz="28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0573" y="4480281"/>
            <a:ext cx="197643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It’s lossless if we have equality!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25612" y="1693915"/>
            <a:ext cx="57289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941183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B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408117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3595960" y="2281544"/>
            <a:ext cx="1366684" cy="696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555470" y="2251719"/>
            <a:ext cx="1288025" cy="75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199482" y="4945626"/>
            <a:ext cx="833473" cy="51127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Decompositions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41184" y="4846217"/>
            <a:ext cx="86158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</a:rPr>
              <a:t>A decomposition R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sym typeface="Wingdings"/>
              </a:rPr>
              <a:t>to (R1, R2) is </a:t>
            </a:r>
            <a:r>
              <a:rPr lang="en-US" sz="2800" b="1" u="sng" dirty="0" smtClean="0">
                <a:solidFill>
                  <a:prstClr val="black"/>
                </a:solidFill>
                <a:latin typeface="+mj-lt"/>
                <a:sym typeface="Wingdings"/>
              </a:rPr>
              <a:t>lossless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sym typeface="Wingdings"/>
              </a:rPr>
              <a:t> if R = [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R1 Join R2]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25612" y="1693915"/>
            <a:ext cx="57289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941183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B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408117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3595960" y="2281544"/>
            <a:ext cx="1366684" cy="696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555470" y="2251719"/>
            <a:ext cx="1288025" cy="75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Decompositions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38AA3BBF-E7E7-3F42-AC8F-029477547D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17382" y="5944550"/>
            <a:ext cx="67572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BCNF decomposition is always lossless. 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Why?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425944" y="4280831"/>
            <a:ext cx="379266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Note: don’t need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 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Wingdings" charset="2"/>
              </a:rPr>
              <a:t>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{C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err="1" smtClean="0">
                <a:solidFill>
                  <a:srgbClr val="C0504D"/>
                </a:solidFill>
                <a:latin typeface="+mj-lt"/>
              </a:rPr>
              <a:t>C</a:t>
            </a:r>
            <a:r>
              <a:rPr lang="en-US" sz="2800" baseline="-25000" dirty="0" err="1" smtClean="0">
                <a:solidFill>
                  <a:srgbClr val="C0504D"/>
                </a:solidFill>
                <a:latin typeface="+mj-lt"/>
              </a:rPr>
              <a:t>p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</a:t>
            </a:r>
            <a:endParaRPr lang="en-US" sz="2800" dirty="0">
              <a:solidFill>
                <a:srgbClr val="C0504D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4232" y="4280832"/>
            <a:ext cx="541757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If 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Symbol" charset="2"/>
              </a:rPr>
              <a:t>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A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sym typeface="Wingdings" charset="2"/>
              </a:rPr>
              <a:t> 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{B</a:t>
            </a:r>
            <a:r>
              <a:rPr lang="en-US" sz="2800" baseline="-25000" dirty="0" smtClean="0">
                <a:solidFill>
                  <a:srgbClr val="C0504D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C0504D"/>
                </a:solidFill>
                <a:latin typeface="+mj-lt"/>
              </a:rPr>
              <a:t>, ..., </a:t>
            </a:r>
            <a:r>
              <a:rPr lang="en-US" sz="2800" dirty="0" err="1" smtClean="0">
                <a:solidFill>
                  <a:srgbClr val="C0504D"/>
                </a:solidFill>
                <a:latin typeface="+mj-lt"/>
              </a:rPr>
              <a:t>B</a:t>
            </a:r>
            <a:r>
              <a:rPr lang="en-US" sz="2800" baseline="-25000" dirty="0" err="1" smtClean="0">
                <a:solidFill>
                  <a:srgbClr val="C0504D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rgbClr val="C0504D"/>
                </a:solidFill>
                <a:latin typeface="+mj-lt"/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+mj-lt"/>
              </a:rPr>
              <a:t> </a:t>
            </a:r>
            <a:endParaRPr lang="en-US" sz="2800" dirty="0">
              <a:solidFill>
                <a:srgbClr val="C0504D"/>
              </a:solidFill>
              <a:latin typeface="+mj-lt"/>
            </a:endParaRPr>
          </a:p>
          <a:p>
            <a:pPr eaLnBrk="0" hangingPunct="0"/>
            <a:r>
              <a:rPr lang="en-US" sz="2800" dirty="0">
                <a:solidFill>
                  <a:prstClr val="black"/>
                </a:solidFill>
                <a:latin typeface="+mj-lt"/>
              </a:rPr>
              <a:t>Then the decomposition is lossless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25612" y="1693915"/>
            <a:ext cx="57289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41183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B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408117" y="3037620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3595960" y="2281544"/>
            <a:ext cx="1366684" cy="696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555470" y="2251719"/>
            <a:ext cx="1288025" cy="75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9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72820"/>
              </p:ext>
            </p:extLst>
          </p:nvPr>
        </p:nvGraphicFramePr>
        <p:xfrm>
          <a:off x="3954601" y="1529262"/>
          <a:ext cx="3748352" cy="1676400"/>
        </p:xfrm>
        <a:graphic>
          <a:graphicData uri="http://schemas.openxmlformats.org/drawingml/2006/table">
            <a:tbl>
              <a:tblPr/>
              <a:tblGrid>
                <a:gridCol w="937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EmpID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E0045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E3542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Salesrep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Salesrep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E9999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Lawyer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92936"/>
              </p:ext>
            </p:extLst>
          </p:nvPr>
        </p:nvGraphicFramePr>
        <p:xfrm>
          <a:off x="1624115" y="4002831"/>
          <a:ext cx="1874176" cy="1341120"/>
        </p:xfrm>
        <a:graphic>
          <a:graphicData uri="http://schemas.openxmlformats.org/drawingml/2006/table">
            <a:tbl>
              <a:tblPr/>
              <a:tblGrid>
                <a:gridCol w="937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Salesrep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Lawyer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4325"/>
              </p:ext>
            </p:extLst>
          </p:nvPr>
        </p:nvGraphicFramePr>
        <p:xfrm>
          <a:off x="6765865" y="3999656"/>
          <a:ext cx="2776720" cy="1676400"/>
        </p:xfrm>
        <a:graphic>
          <a:graphicData uri="http://schemas.openxmlformats.org/drawingml/2006/table">
            <a:tbl>
              <a:tblPr/>
              <a:tblGrid>
                <a:gridCol w="937088"/>
                <a:gridCol w="925232"/>
                <a:gridCol w="914400"/>
              </a:tblGrid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EmpID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E0045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E3542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Salesrep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Salesrep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E9999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Lawyer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2927" y="3437765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{Position}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{Phone}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2154" y="3487560"/>
            <a:ext cx="40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But {Position} doesn’t determine the 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602" y="6142892"/>
            <a:ext cx="801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Yet, the original relation (table) can be re-constructed, based on Join over {Position}.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B649-7A93-A340-958D-4CBCC7BA21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</a:t>
            </a:r>
            <a:r>
              <a:rPr lang="en-US" sz="3600" b="1" dirty="0"/>
              <a:t>Problem with </a:t>
            </a:r>
            <a:r>
              <a:rPr lang="en-US" sz="3600" b="1" dirty="0" smtClean="0"/>
              <a:t>BCNF (Movie/Theater/City example)</a:t>
            </a:r>
            <a:endParaRPr lang="en-US" sz="3600" b="1" dirty="0"/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7288358" y="1557032"/>
            <a:ext cx="339849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{Theater}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{City}</a:t>
            </a:r>
            <a: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Title, City}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{Theater}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6976161" y="3225722"/>
            <a:ext cx="48394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/>
              <a:t>We do a BCNF decomposition on a “bad” FD:</a:t>
            </a:r>
          </a:p>
          <a:p>
            <a:pPr eaLnBrk="0" hangingPunct="0"/>
            <a:r>
              <a:rPr lang="en-US" sz="2400" dirty="0" smtClean="0">
                <a:solidFill>
                  <a:srgbClr val="C0504D"/>
                </a:solidFill>
                <a:ea typeface="Menlo" charset="0"/>
                <a:cs typeface="Menlo" charset="0"/>
              </a:rPr>
              <a:t>{Theater} </a:t>
            </a:r>
            <a:r>
              <a:rPr lang="en-US" sz="2400" dirty="0" smtClean="0">
                <a:solidFill>
                  <a:prstClr val="black"/>
                </a:solidFill>
                <a:ea typeface="Menlo" charset="0"/>
                <a:cs typeface="Menlo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ea typeface="Menlo" charset="0"/>
                <a:cs typeface="Menlo" charset="0"/>
              </a:rPr>
              <a:t> {City} </a:t>
            </a:r>
          </a:p>
          <a:p>
            <a:pPr eaLnBrk="0" hangingPunct="0"/>
            <a:r>
              <a:rPr lang="en-US" sz="2400" dirty="0" smtClean="0">
                <a:ea typeface="Menlo" charset="0"/>
                <a:cs typeface="Menlo" charset="0"/>
              </a:rPr>
              <a:t>as {Theater} is not a key</a:t>
            </a:r>
            <a:endParaRPr lang="en-US" sz="2400" dirty="0">
              <a:ea typeface="Menlo" charset="0"/>
              <a:cs typeface="Menlo" charset="0"/>
            </a:endParaRP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525357" y="5630066"/>
            <a:ext cx="10882338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</a:rPr>
              <a:t>We 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would lose </a:t>
            </a:r>
            <a:r>
              <a:rPr lang="en-US" sz="3000" dirty="0">
                <a:solidFill>
                  <a:prstClr val="black"/>
                </a:solidFill>
                <a:latin typeface="+mj-lt"/>
              </a:rPr>
              <a:t>the 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FD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Title, City} </a:t>
            </a:r>
            <a:r>
              <a:rPr lang="en-US" sz="2800" dirty="0"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800" dirty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 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{Theater}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  <a:sym typeface="Wingdings" charset="2"/>
              </a:rPr>
              <a:t> after decomposition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!!</a:t>
            </a:r>
            <a:endParaRPr lang="en-US" sz="30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2027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18896"/>
              </p:ext>
            </p:extLst>
          </p:nvPr>
        </p:nvGraphicFramePr>
        <p:xfrm>
          <a:off x="1442884" y="1613245"/>
          <a:ext cx="3962400" cy="934272"/>
        </p:xfrm>
        <a:graphic>
          <a:graphicData uri="http://schemas.openxmlformats.org/drawingml/2006/table">
            <a:tbl>
              <a:tblPr/>
              <a:tblGrid>
                <a:gridCol w="1007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3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Title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28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33685"/>
              </p:ext>
            </p:extLst>
          </p:nvPr>
        </p:nvGraphicFramePr>
        <p:xfrm>
          <a:off x="462116" y="3529424"/>
          <a:ext cx="2647336" cy="915170"/>
        </p:xfrm>
        <a:graphic>
          <a:graphicData uri="http://schemas.openxmlformats.org/drawingml/2006/table">
            <a:tbl>
              <a:tblPr/>
              <a:tblGrid>
                <a:gridCol w="1343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280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40680"/>
              </p:ext>
            </p:extLst>
          </p:nvPr>
        </p:nvGraphicFramePr>
        <p:xfrm>
          <a:off x="3874550" y="3490544"/>
          <a:ext cx="2604268" cy="954050"/>
        </p:xfrm>
        <a:graphic>
          <a:graphicData uri="http://schemas.openxmlformats.org/drawingml/2006/table">
            <a:tbl>
              <a:tblPr/>
              <a:tblGrid>
                <a:gridCol w="1302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2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Title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671484" y="2698402"/>
            <a:ext cx="3810000" cy="685800"/>
            <a:chOff x="672" y="1920"/>
            <a:chExt cx="2400" cy="432"/>
          </a:xfrm>
        </p:grpSpPr>
        <p:sp>
          <p:nvSpPr>
            <p:cNvPr id="202816" name="Line 64"/>
            <p:cNvSpPr>
              <a:spLocks noChangeShapeType="1"/>
            </p:cNvSpPr>
            <p:nvPr/>
          </p:nvSpPr>
          <p:spPr bwMode="auto">
            <a:xfrm flipH="1">
              <a:off x="672" y="1920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817" name="Line 65"/>
            <p:cNvSpPr>
              <a:spLocks noChangeShapeType="1"/>
            </p:cNvSpPr>
            <p:nvPr/>
          </p:nvSpPr>
          <p:spPr bwMode="auto">
            <a:xfrm>
              <a:off x="2688" y="192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78818" y="1504853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FDs</a:t>
            </a:r>
            <a:endParaRPr lang="en-US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288358" y="2467569"/>
            <a:ext cx="389991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{Title, City}, </a:t>
            </a:r>
            <a:r>
              <a:rPr lang="en-US" sz="24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{Theater, 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Title} 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819" y="2442700"/>
            <a:ext cx="839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9" grpId="0" autoUpdateAnimBg="0"/>
      <p:bldP spid="20277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F05A-526C-A447-B12A-92E0C2814EC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6303" y="242573"/>
            <a:ext cx="1035166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 </a:t>
            </a:r>
            <a:r>
              <a:rPr lang="en-US" dirty="0" smtClean="0"/>
              <a:t>Why is that a Problem after decomposition?</a:t>
            </a:r>
            <a:endParaRPr lang="en-US" dirty="0"/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8264183" y="1710384"/>
            <a:ext cx="30896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latin typeface="+mj-lt"/>
              </a:rPr>
              <a:t>No problem so far. All </a:t>
            </a:r>
            <a:r>
              <a:rPr lang="en-US" sz="2800" i="1" dirty="0">
                <a:latin typeface="+mj-lt"/>
              </a:rPr>
              <a:t>local</a:t>
            </a:r>
            <a:r>
              <a:rPr lang="en-US" sz="2800" dirty="0">
                <a:latin typeface="+mj-lt"/>
              </a:rPr>
              <a:t> FD’s are satisfied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20383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72488"/>
              </p:ext>
            </p:extLst>
          </p:nvPr>
        </p:nvGraphicFramePr>
        <p:xfrm>
          <a:off x="771832" y="1753543"/>
          <a:ext cx="2915266" cy="1188720"/>
        </p:xfrm>
        <a:graphic>
          <a:graphicData uri="http://schemas.openxmlformats.org/drawingml/2006/table">
            <a:tbl>
              <a:tblPr/>
              <a:tblGrid>
                <a:gridCol w="1457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Guild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Menlo Park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Menlo Park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383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19003"/>
              </p:ext>
            </p:extLst>
          </p:nvPr>
        </p:nvGraphicFramePr>
        <p:xfrm>
          <a:off x="4281323" y="1730607"/>
          <a:ext cx="3340510" cy="1188720"/>
        </p:xfrm>
        <a:graphic>
          <a:graphicData uri="http://schemas.openxmlformats.org/drawingml/2006/table">
            <a:tbl>
              <a:tblPr/>
              <a:tblGrid>
                <a:gridCol w="1805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Title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Guild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Antz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Antz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386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50944"/>
              </p:ext>
            </p:extLst>
          </p:nvPr>
        </p:nvGraphicFramePr>
        <p:xfrm>
          <a:off x="1631989" y="4154659"/>
          <a:ext cx="4487457" cy="1097280"/>
        </p:xfrm>
        <a:graphic>
          <a:graphicData uri="http://schemas.openxmlformats.org/drawingml/2006/table">
            <a:tbl>
              <a:tblPr/>
              <a:tblGrid>
                <a:gridCol w="1369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74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0923"/>
              </a:tblGrid>
              <a:tr h="337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Theater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Title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Guild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Menlo Park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Antz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Park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Menlo Park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Antz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64183" y="4147268"/>
            <a:ext cx="2884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+mj-lt"/>
              </a:rPr>
              <a:t>Let’s put all the data back into a single table again: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42503" y="3263387"/>
            <a:ext cx="1324898" cy="883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29465" y="3240119"/>
            <a:ext cx="1852847" cy="907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771832" y="3372864"/>
            <a:ext cx="26581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{Theater}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{City}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685742" y="6167835"/>
            <a:ext cx="660142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+mj-lt"/>
              </a:rPr>
              <a:t>Violates the FD </a:t>
            </a:r>
            <a:r>
              <a:rPr lang="en-US" sz="28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{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Title, City} </a:t>
            </a:r>
            <a:r>
              <a:rPr lang="en-US" sz="2800" dirty="0">
                <a:latin typeface="Menlo" charset="0"/>
                <a:ea typeface="Menlo" charset="0"/>
                <a:cs typeface="Menlo" charset="0"/>
                <a:sym typeface="Wingdings" charset="2"/>
              </a:rPr>
              <a:t></a:t>
            </a:r>
            <a:r>
              <a:rPr lang="en-US" sz="2800" dirty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 </a:t>
            </a:r>
            <a:r>
              <a:rPr lang="en-US" sz="28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  <a:sym typeface="Wingdings" charset="2"/>
              </a:rPr>
              <a:t>{Theater}</a:t>
            </a:r>
            <a:r>
              <a:rPr lang="en-US" sz="3000" dirty="0" smtClean="0">
                <a:solidFill>
                  <a:prstClr val="black"/>
                </a:solidFill>
                <a:latin typeface="+mj-lt"/>
              </a:rPr>
              <a:t>!!</a:t>
            </a:r>
            <a:endParaRPr lang="en-US" sz="3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4887565" y="3372864"/>
            <a:ext cx="269798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{Theater} </a:t>
            </a:r>
            <a:r>
              <a:rPr lang="en-US" sz="2400" dirty="0" smtClean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C0504D"/>
                </a:solidFill>
                <a:latin typeface="Menlo" charset="0"/>
                <a:ea typeface="Menlo" charset="0"/>
                <a:cs typeface="Menlo" charset="0"/>
              </a:rPr>
              <a:t> {Title}</a:t>
            </a:r>
            <a:endParaRPr lang="en-US" sz="2400" dirty="0">
              <a:solidFill>
                <a:srgbClr val="C0504D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3" grpId="0"/>
      <p:bldP spid="3" grpId="0"/>
      <p:bldP spid="15" grpId="0" animBg="1"/>
      <p:bldP spid="22" grpId="0" animBg="1" autoUpdateAnimBg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B4F4-B201-5046-8F87-59DB0DAD636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started with a table R and </a:t>
            </a:r>
            <a:r>
              <a:rPr lang="en-US" dirty="0" smtClean="0"/>
              <a:t>FDs F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decomposed R into BCNF tables 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, …</a:t>
            </a:r>
            <a:br>
              <a:rPr lang="en-US" dirty="0"/>
            </a:br>
            <a:r>
              <a:rPr lang="en-US" dirty="0"/>
              <a:t>with their own </a:t>
            </a:r>
            <a:r>
              <a:rPr lang="en-US" dirty="0" smtClean="0"/>
              <a:t>FDs F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We insert some tuples into each of the relations—which satisfy their local FDs but when reconstruct it violates some FD </a:t>
            </a:r>
            <a:r>
              <a:rPr lang="en-US" b="1" dirty="0"/>
              <a:t>across </a:t>
            </a:r>
            <a:r>
              <a:rPr lang="en-US" dirty="0"/>
              <a:t>tables!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568" y="5523249"/>
            <a:ext cx="794886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>
                <a:solidFill>
                  <a:prstClr val="black"/>
                </a:solidFill>
                <a:latin typeface="+mj-lt"/>
              </a:rPr>
              <a:t>Practical Problem</a:t>
            </a:r>
            <a:r>
              <a:rPr lang="en-US" sz="3000" dirty="0">
                <a:solidFill>
                  <a:prstClr val="black"/>
                </a:solidFill>
                <a:latin typeface="+mj-lt"/>
              </a:rPr>
              <a:t>: To enforce FD, must reconstruct R—</a:t>
            </a:r>
            <a:r>
              <a:rPr lang="en-US" sz="3000" i="1" dirty="0">
                <a:solidFill>
                  <a:prstClr val="black"/>
                </a:solidFill>
                <a:latin typeface="+mj-lt"/>
              </a:rPr>
              <a:t>on each insert!</a:t>
            </a:r>
          </a:p>
        </p:txBody>
      </p:sp>
    </p:spTree>
    <p:extLst>
      <p:ext uri="{BB962C8B-B14F-4D97-AF65-F5344CB8AC3E}">
        <p14:creationId xmlns:p14="http://schemas.microsoft.com/office/powerpoint/2010/main" val="6568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B4F4-B201-5046-8F87-59DB0DAD636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ways to handle so that decompositions are all lossless / no FDs lost</a:t>
            </a:r>
          </a:p>
          <a:p>
            <a:pPr lvl="1"/>
            <a:r>
              <a:rPr lang="en-US" dirty="0" smtClean="0"/>
              <a:t>For example 3NF- stop short of full BCNF decompositions.  See Bonus Activity!</a:t>
            </a:r>
          </a:p>
          <a:p>
            <a:pPr lvl="1"/>
            <a:endParaRPr lang="en-US" dirty="0"/>
          </a:p>
          <a:p>
            <a:r>
              <a:rPr lang="en-US" dirty="0" smtClean="0"/>
              <a:t>Usually a tradeoff between redundancy / data anomalies and FD preservation…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568" y="5523249"/>
            <a:ext cx="794886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+mj-lt"/>
              </a:rPr>
              <a:t>BCNF still most common- with additional steps to keep track of lost FDs…</a:t>
            </a:r>
            <a:endParaRPr lang="en-US" sz="3000" i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4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MVDs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Multi-Value Dependencies (MVDs)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multi-value dependency (MVD) is another type of dependency that could hold in our data, </a:t>
                </a:r>
                <a:r>
                  <a:rPr lang="en-US" b="1" i="1" dirty="0" smtClean="0"/>
                  <a:t>which is not captured by FDs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Formal definition:</a:t>
                </a:r>
              </a:p>
              <a:p>
                <a:pPr lvl="1"/>
                <a:r>
                  <a:rPr lang="en-US" dirty="0" smtClean="0"/>
                  <a:t>Given a relation</a:t>
                </a:r>
                <a:r>
                  <a:rPr lang="en-US" b="1" dirty="0" smtClean="0"/>
                  <a:t> R </a:t>
                </a:r>
                <a:r>
                  <a:rPr lang="en-US" dirty="0" smtClean="0"/>
                  <a:t>having attribute set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, and two sets of attributes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𝐗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endParaRPr lang="en-US" b="1" dirty="0" smtClean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i="1" dirty="0" smtClean="0"/>
                  <a:t>multi-value dependency (MVD)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𝑿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↠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</m:oMath>
                </a14:m>
                <a:r>
                  <a:rPr lang="en-US" dirty="0" smtClean="0"/>
                  <a:t> holds on R if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b="1" i="1" dirty="0" smtClean="0"/>
                  <a:t>for any tuples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baseline="-25000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baseline="-25000" smtClean="0"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baseline="-25000" smtClean="0">
                        <a:latin typeface="Cambria Math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baseline="-25000" smtClean="0"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latin typeface="Cambria Math" charset="0"/>
                      </a:rPr>
                      <m:t>[</m:t>
                    </m:r>
                    <m:r>
                      <a:rPr lang="en-US" b="1" i="1" smtClean="0">
                        <a:latin typeface="Cambria Math" charset="0"/>
                      </a:rPr>
                      <m:t>𝑿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1" i="1" dirty="0" smtClean="0"/>
                  <a:t>, </a:t>
                </a:r>
                <a:r>
                  <a:rPr lang="en-US" dirty="0" smtClean="0"/>
                  <a:t>there exists a tuple </a:t>
                </a:r>
                <a:r>
                  <a:rPr lang="en-US" b="1" i="1" dirty="0" smtClean="0"/>
                  <a:t>t</a:t>
                </a:r>
                <a:r>
                  <a:rPr lang="en-US" b="1" i="1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b="1" dirty="0" smtClean="0"/>
                  <a:t>t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[X] = t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[X] = t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[X]</a:t>
                </a:r>
              </a:p>
              <a:p>
                <a:pPr lvl="2"/>
                <a:r>
                  <a:rPr lang="en-US" b="1" dirty="0" smtClean="0"/>
                  <a:t>t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[Y] = t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[Y]</a:t>
                </a:r>
              </a:p>
              <a:p>
                <a:pPr lvl="2"/>
                <a:r>
                  <a:rPr lang="en-US" b="1" dirty="0" smtClean="0"/>
                  <a:t>t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[A\Y] = t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[A\Y]</a:t>
                </a:r>
              </a:p>
              <a:p>
                <a:pPr lvl="3"/>
                <a:r>
                  <a:rPr lang="en-US" i="1" dirty="0" smtClean="0"/>
                  <a:t>Where A \ B means “elements of set A not in set B”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  <a:blipFill rotWithShape="0">
                <a:blip r:embed="rId2"/>
                <a:stretch>
                  <a:fillRect l="-1043" t="-2036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6133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Conceptual Design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Boyce-</a:t>
            </a:r>
            <a:r>
              <a:rPr lang="en-US" dirty="0" err="1" smtClean="0">
                <a:latin typeface="+mj-lt"/>
              </a:rPr>
              <a:t>Codd</a:t>
            </a:r>
            <a:r>
              <a:rPr lang="en-US" dirty="0" smtClean="0">
                <a:latin typeface="+mj-lt"/>
              </a:rPr>
              <a:t> Normal Form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The BCNF Decomposition Algorithm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MVD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Multi-Value Dependencies (MVDs)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One less formal, literal way to phrase the definition of an MVD:</a:t>
                </a:r>
              </a:p>
              <a:p>
                <a:endParaRPr lang="en-US" i="1" dirty="0" smtClean="0"/>
              </a:p>
              <a:p>
                <a:r>
                  <a:rPr lang="en-US" b="1" i="1" dirty="0" smtClean="0"/>
                  <a:t>The MVD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↠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holds on R if for any pair of tuples with the same X values, the “swapped” pair of tuples with the same X values, but the other permutations of Y and A\Y values, is also in R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  <a:blipFill rotWithShape="0">
                <a:blip r:embed="rId2"/>
                <a:stretch>
                  <a:fillRect l="-104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00362"/>
              </p:ext>
            </p:extLst>
          </p:nvPr>
        </p:nvGraphicFramePr>
        <p:xfrm>
          <a:off x="6096000" y="4670140"/>
          <a:ext cx="1659597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3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14179"/>
              </p:ext>
            </p:extLst>
          </p:nvPr>
        </p:nvGraphicFramePr>
        <p:xfrm>
          <a:off x="1791057" y="5001187"/>
          <a:ext cx="1659597" cy="1097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3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917556" y="5036161"/>
            <a:ext cx="1749286" cy="548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7556" y="5584540"/>
                <a:ext cx="1815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↠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hold must have…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556" y="5584540"/>
                <a:ext cx="181554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030" t="-4717" r="-67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53935" y="4457770"/>
            <a:ext cx="243331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Note the connection to a local </a:t>
            </a:r>
            <a:r>
              <a:rPr lang="en-US" sz="2800" i="1" smtClean="0">
                <a:latin typeface="+mj-lt"/>
              </a:rPr>
              <a:t>cross-product…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219230"/>
            <a:ext cx="211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Ex: X = {x}, Y = {y}: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1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Multi-Value Dependencies (MVDs)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Another way to understand MVDs, in terms of </a:t>
                </a:r>
                <a:r>
                  <a:rPr lang="en-US" i="1" dirty="0" smtClean="0"/>
                  <a:t>conditional independence:</a:t>
                </a:r>
              </a:p>
              <a:p>
                <a:endParaRPr lang="en-US" b="1" i="1" dirty="0"/>
              </a:p>
              <a:p>
                <a:r>
                  <a:rPr lang="en-US" b="1" i="1" dirty="0"/>
                  <a:t>The MVD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↠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</m:oMath>
                </a14:m>
                <a:r>
                  <a:rPr lang="en-US" dirty="0"/>
                  <a:t> holds on R if </a:t>
                </a:r>
                <a:r>
                  <a:rPr lang="en-US" dirty="0" smtClean="0"/>
                  <a:t>given X, Y is conditionally independent of A \ Y and vice versa…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7210"/>
              </a:xfrm>
              <a:blipFill rotWithShape="0">
                <a:blip r:embed="rId2"/>
                <a:stretch>
                  <a:fillRect l="-1043" t="-2036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38109"/>
              </p:ext>
            </p:extLst>
          </p:nvPr>
        </p:nvGraphicFramePr>
        <p:xfrm>
          <a:off x="9694203" y="4304511"/>
          <a:ext cx="1659597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3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57913"/>
              </p:ext>
            </p:extLst>
          </p:nvPr>
        </p:nvGraphicFramePr>
        <p:xfrm>
          <a:off x="4436403" y="4304270"/>
          <a:ext cx="1659597" cy="1097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3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4304270"/>
            <a:ext cx="328653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Here, given x = 1, we know for ex. that: </a:t>
            </a:r>
          </a:p>
          <a:p>
            <a:r>
              <a:rPr lang="en-US" sz="2400" dirty="0" smtClean="0">
                <a:latin typeface="+mj-lt"/>
              </a:rPr>
              <a:t>y = 0 </a:t>
            </a:r>
            <a:r>
              <a:rPr lang="en-US" sz="2400" dirty="0" smtClean="0">
                <a:latin typeface="+mj-lt"/>
                <a:sym typeface="Wingdings"/>
              </a:rPr>
              <a:t> z = 1</a:t>
            </a:r>
          </a:p>
          <a:p>
            <a:endParaRPr lang="en-US" sz="2400" dirty="0">
              <a:latin typeface="+mj-lt"/>
              <a:sym typeface="Wingdings"/>
            </a:endParaRPr>
          </a:p>
          <a:p>
            <a:r>
              <a:rPr lang="en-US" sz="2400" dirty="0" smtClean="0">
                <a:latin typeface="+mj-lt"/>
                <a:sym typeface="Wingdings"/>
              </a:rPr>
              <a:t>I.e. z is conditionally </a:t>
            </a:r>
            <a:r>
              <a:rPr lang="en-US" sz="2400" b="1" i="1" dirty="0" smtClean="0">
                <a:latin typeface="+mj-lt"/>
                <a:sym typeface="Wingdings"/>
              </a:rPr>
              <a:t>dependent </a:t>
            </a:r>
            <a:r>
              <a:rPr lang="en-US" sz="2400" dirty="0" smtClean="0">
                <a:latin typeface="+mj-lt"/>
                <a:sym typeface="Wingdings"/>
              </a:rPr>
              <a:t>on y given x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2317" y="4304511"/>
            <a:ext cx="267022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Here, this is not the case!</a:t>
            </a:r>
            <a:endParaRPr lang="en-US" sz="2400" dirty="0" smtClean="0">
              <a:latin typeface="+mj-lt"/>
              <a:sym typeface="Wingdings"/>
            </a:endParaRPr>
          </a:p>
          <a:p>
            <a:endParaRPr lang="en-US" sz="2400" dirty="0">
              <a:latin typeface="+mj-lt"/>
              <a:sym typeface="Wingdings"/>
            </a:endParaRPr>
          </a:p>
          <a:p>
            <a:r>
              <a:rPr lang="en-US" sz="2400" dirty="0" smtClean="0">
                <a:latin typeface="+mj-lt"/>
                <a:sym typeface="Wingdings"/>
              </a:rPr>
              <a:t>I.e. z is conditionally </a:t>
            </a:r>
            <a:r>
              <a:rPr lang="en-US" sz="2400" b="1" i="1" dirty="0" smtClean="0">
                <a:latin typeface="+mj-lt"/>
                <a:sym typeface="Wingdings"/>
              </a:rPr>
              <a:t>independent </a:t>
            </a:r>
            <a:r>
              <a:rPr lang="en-US" sz="2400" dirty="0" smtClean="0">
                <a:latin typeface="+mj-lt"/>
                <a:sym typeface="Wingdings"/>
              </a:rPr>
              <a:t>of y given x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Value Dependencies (MVDs)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788"/>
            <a:ext cx="3380797" cy="507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427" y="1690688"/>
            <a:ext cx="90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“real life” example…</a:t>
            </a:r>
            <a:endParaRPr lang="en-US" sz="3600" dirty="0"/>
          </a:p>
        </p:txBody>
      </p:sp>
      <p:sp>
        <p:nvSpPr>
          <p:cNvPr id="8" name="Cloud Callout 7"/>
          <p:cNvSpPr/>
          <p:nvPr/>
        </p:nvSpPr>
        <p:spPr>
          <a:xfrm>
            <a:off x="4125432" y="3199420"/>
            <a:ext cx="6422066" cy="2595324"/>
          </a:xfrm>
          <a:prstGeom prst="cloudCallout">
            <a:avLst>
              <a:gd name="adj1" fmla="val -60335"/>
              <a:gd name="adj2" fmla="val -53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Grad student CA thinks: </a:t>
            </a:r>
            <a:r>
              <a:rPr lang="en-US" sz="2800" dirty="0" smtClean="0"/>
              <a:t>“Hmm… what is real life??  Watching a movie over the weekend?”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9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5172" y="1573730"/>
            <a:ext cx="338115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Are there any functional dependencies that might hold here? 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366" y="6042187"/>
            <a:ext cx="91652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And yet it seems like there is some pattern / dependency…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5172" y="3838737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No…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038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9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5172" y="1573730"/>
            <a:ext cx="33811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For a given movie theatre…</a:t>
            </a:r>
            <a:endParaRPr lang="en-US" sz="28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2077350"/>
            <a:ext cx="1107558" cy="243085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9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5172" y="1573730"/>
            <a:ext cx="338115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For a given movie theatre…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Given a set of movies and snacks…</a:t>
            </a:r>
            <a:endParaRPr lang="en-US" sz="28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2077350"/>
            <a:ext cx="1107558" cy="243085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410796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58376" y="2715224"/>
            <a:ext cx="3410796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18172" y="2750606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9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3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5172" y="1573730"/>
            <a:ext cx="338115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For a given movie theatre…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Given a set of movies and snacks…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Any movie / snack combination is possible!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2077350"/>
            <a:ext cx="1107558" cy="243085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410796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58376" y="2715224"/>
            <a:ext cx="3410796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18172" y="2750606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58376" y="3452361"/>
            <a:ext cx="3410796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58376" y="4132630"/>
            <a:ext cx="3410796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518172" y="3466812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38214" y="1512862"/>
            <a:ext cx="3693330" cy="185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More formally, we write </a:t>
            </a:r>
            <a:r>
              <a:rPr lang="en-US" sz="2800" b="1" dirty="0" smtClean="0">
                <a:latin typeface="+mj-lt"/>
              </a:rPr>
              <a:t>{A} ↠ {B} </a:t>
            </a:r>
            <a:r>
              <a:rPr lang="en-US" sz="2800" dirty="0" smtClean="0">
                <a:latin typeface="+mj-lt"/>
              </a:rPr>
              <a:t>if for any tuples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,t</a:t>
            </a:r>
            <a:r>
              <a:rPr lang="en-US" sz="2800" baseline="-25000" dirty="0" smtClean="0">
                <a:latin typeface="+mj-lt"/>
              </a:rPr>
              <a:t>2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r>
              <a:rPr lang="en-US" sz="2800" dirty="0" smtClean="0">
                <a:latin typeface="+mj-lt"/>
              </a:rPr>
              <a:t>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[A]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456" y="2830958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38214" y="1512862"/>
            <a:ext cx="369167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More formally, we write </a:t>
            </a:r>
            <a:r>
              <a:rPr lang="en-US" sz="2800" b="1" dirty="0" smtClean="0">
                <a:latin typeface="+mj-lt"/>
              </a:rPr>
              <a:t>{A} ↠ {B} </a:t>
            </a:r>
            <a:r>
              <a:rPr lang="en-US" sz="2800" dirty="0" smtClean="0">
                <a:latin typeface="+mj-lt"/>
              </a:rPr>
              <a:t>if for any tuples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,t</a:t>
            </a:r>
            <a:r>
              <a:rPr lang="en-US" sz="2800" baseline="-25000" dirty="0" smtClean="0">
                <a:latin typeface="+mj-lt"/>
              </a:rPr>
              <a:t>2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r>
              <a:rPr lang="en-US" sz="2800" dirty="0" smtClean="0">
                <a:latin typeface="+mj-lt"/>
              </a:rPr>
              <a:t>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 = </a:t>
            </a:r>
            <a:r>
              <a:rPr lang="en-US" sz="2800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[A],</a:t>
            </a:r>
          </a:p>
          <a:p>
            <a:r>
              <a:rPr lang="en-US" sz="2800" dirty="0" smtClean="0">
                <a:latin typeface="+mj-lt"/>
              </a:rPr>
              <a:t>there </a:t>
            </a:r>
            <a:r>
              <a:rPr lang="en-US" sz="2800" dirty="0" smtClean="0">
                <a:latin typeface="+mj-lt"/>
              </a:rPr>
              <a:t>is a tuple 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2736853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58376" y="2715224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38214" y="1512862"/>
            <a:ext cx="3693330" cy="3186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More formally, we write </a:t>
            </a:r>
            <a:r>
              <a:rPr lang="en-US" sz="2800" b="1" dirty="0" smtClean="0">
                <a:latin typeface="+mj-lt"/>
              </a:rPr>
              <a:t>{A} ↠ {B} </a:t>
            </a:r>
            <a:r>
              <a:rPr lang="en-US" sz="2800" dirty="0" smtClean="0">
                <a:latin typeface="+mj-lt"/>
              </a:rPr>
              <a:t>if for any tuples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,t</a:t>
            </a:r>
            <a:r>
              <a:rPr lang="en-US" sz="2800" baseline="-25000" dirty="0" smtClean="0">
                <a:latin typeface="+mj-lt"/>
              </a:rPr>
              <a:t>2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r>
              <a:rPr lang="en-US" sz="2800" dirty="0" smtClean="0">
                <a:latin typeface="+mj-lt"/>
              </a:rPr>
              <a:t>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[A] there is a tuple 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[B] =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[B]</a:t>
            </a:r>
            <a:r>
              <a:rPr lang="en-US" sz="2800" baseline="-25000" dirty="0" smtClean="0">
                <a:latin typeface="+mj-lt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456" y="2830958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736853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58376" y="2715224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18172" y="2750606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38214" y="1512862"/>
            <a:ext cx="369333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More formally, we write </a:t>
            </a:r>
            <a:r>
              <a:rPr lang="en-US" sz="2800" b="1" dirty="0" smtClean="0">
                <a:latin typeface="+mj-lt"/>
              </a:rPr>
              <a:t>{A} ↠ {B} </a:t>
            </a:r>
            <a:r>
              <a:rPr lang="en-US" sz="2800" dirty="0" smtClean="0">
                <a:latin typeface="+mj-lt"/>
              </a:rPr>
              <a:t>if for any tuples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,t</a:t>
            </a:r>
            <a:r>
              <a:rPr lang="en-US" sz="2800" baseline="-25000" dirty="0" smtClean="0">
                <a:latin typeface="+mj-lt"/>
              </a:rPr>
              <a:t>2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r>
              <a:rPr lang="en-US" sz="2800" dirty="0" smtClean="0">
                <a:latin typeface="+mj-lt"/>
              </a:rPr>
              <a:t>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[A] there is a tuple 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s.t.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[A] =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[A]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[B] = t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[B]</a:t>
            </a:r>
            <a:r>
              <a:rPr lang="en-US" sz="2800" baseline="-25000" dirty="0" smtClean="0">
                <a:latin typeface="+mj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+mj-lt"/>
              </a:rPr>
              <a:t>and t</a:t>
            </a:r>
            <a:r>
              <a:rPr lang="en-US" sz="2800" baseline="-25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[R\B] = t</a:t>
            </a:r>
            <a:r>
              <a:rPr lang="en-US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[R\B]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Where </a:t>
            </a:r>
            <a:r>
              <a:rPr lang="en-US" sz="2800" dirty="0">
                <a:latin typeface="+mj-lt"/>
              </a:rPr>
              <a:t>R\B is “R minus B” i.e. the attributes of R not in B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456" y="2830958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736853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38214" y="1512862"/>
            <a:ext cx="369167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Note this also works!</a:t>
            </a: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en-US" sz="2800" dirty="0" smtClean="0">
                <a:latin typeface="+mj-lt"/>
              </a:rPr>
              <a:t>Remember, an MVD holds over </a:t>
            </a:r>
            <a:r>
              <a:rPr lang="en-US" sz="2800" i="1" dirty="0" smtClean="0">
                <a:latin typeface="+mj-lt"/>
              </a:rPr>
              <a:t>a relation or an instance</a:t>
            </a:r>
            <a:r>
              <a:rPr lang="en-US" sz="2800" dirty="0" smtClean="0">
                <a:latin typeface="+mj-lt"/>
              </a:rPr>
              <a:t>, so </a:t>
            </a:r>
            <a:r>
              <a:rPr lang="en-US" sz="2800" dirty="0" err="1" smtClean="0">
                <a:latin typeface="+mj-lt"/>
              </a:rPr>
              <a:t>defn</a:t>
            </a:r>
            <a:r>
              <a:rPr lang="en-US" sz="2800" dirty="0" smtClean="0">
                <a:latin typeface="+mj-lt"/>
              </a:rPr>
              <a:t>. must hold for every applicable pair…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456" y="3425411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3426605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458376" y="3478825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18171" y="3434966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MVDs: Movie Theatre Example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200" y="1573730"/>
          <a:ext cx="6966098" cy="4259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8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</a:t>
                      </a:r>
                      <a:r>
                        <a:rPr lang="en-US" baseline="0" dirty="0" err="1" smtClean="0"/>
                        <a:t>theater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film_name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Snack 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</a:t>
                      </a:r>
                      <a:r>
                        <a:rPr lang="en-US" baseline="0" dirty="0" smtClean="0"/>
                        <a:t>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Trek: The Wrath of Kahn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</a:t>
                      </a:r>
                      <a:r>
                        <a:rPr lang="en-US" baseline="0" dirty="0" smtClean="0"/>
                        <a:t> Concatenated &amp; Extended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Kale Chips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Lord of the Rings: Concatenated &amp; Extended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Burrito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 The </a:t>
                      </a:r>
                      <a:r>
                        <a:rPr lang="en-US" dirty="0" err="1" smtClean="0"/>
                        <a:t>Boba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Fett</a:t>
                      </a:r>
                      <a:r>
                        <a:rPr lang="en-US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Rains 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Wars: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Boba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Fett</a:t>
                      </a:r>
                      <a:r>
                        <a:rPr lang="en-US" baseline="0" dirty="0" smtClean="0"/>
                        <a:t> Prequel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Pasta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077351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18172" y="2077351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58376" y="2077350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58376" y="4132630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18172" y="4140067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38214" y="1512862"/>
            <a:ext cx="369167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This expresses a sort of dependency (= data redundancy) that we </a:t>
            </a:r>
            <a:r>
              <a:rPr lang="en-US" sz="2800" i="1" dirty="0" smtClean="0">
                <a:latin typeface="+mj-lt"/>
              </a:rPr>
              <a:t>can’t</a:t>
            </a:r>
            <a:r>
              <a:rPr lang="en-US" sz="2800" dirty="0" smtClean="0">
                <a:latin typeface="+mj-lt"/>
              </a:rPr>
              <a:t> express </a:t>
            </a:r>
            <a:r>
              <a:rPr lang="en-US" sz="2800" smtClean="0">
                <a:latin typeface="+mj-lt"/>
              </a:rPr>
              <a:t>with FDs</a:t>
            </a:r>
            <a:endParaRPr lang="en-US" sz="2800" dirty="0" smtClean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132630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456" y="2076157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456" y="4115163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456" y="3425411"/>
            <a:ext cx="3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3426605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458376" y="3478825"/>
            <a:ext cx="3825880" cy="56674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18171" y="3434966"/>
            <a:ext cx="1201065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458376" y="2715224"/>
            <a:ext cx="3825880" cy="3681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518172" y="2750606"/>
            <a:ext cx="1201065" cy="368138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38200" y="2736853"/>
            <a:ext cx="1107558" cy="36813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38214" y="4299829"/>
            <a:ext cx="369167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*</a:t>
            </a:r>
            <a:r>
              <a:rPr lang="en-US" sz="2400" i="1" dirty="0" smtClean="0">
                <a:latin typeface="+mj-lt"/>
              </a:rPr>
              <a:t>Actually, it expresses </a:t>
            </a:r>
            <a:r>
              <a:rPr lang="en-US" sz="2400" i="1" u="sng" dirty="0" smtClean="0">
                <a:latin typeface="+mj-lt"/>
              </a:rPr>
              <a:t>conditional independence</a:t>
            </a:r>
            <a:r>
              <a:rPr lang="en-US" sz="2400" i="1" dirty="0" smtClean="0">
                <a:latin typeface="+mj-lt"/>
              </a:rPr>
              <a:t> (between film and snack given </a:t>
            </a:r>
            <a:r>
              <a:rPr lang="en-US" sz="2400" i="1" smtClean="0">
                <a:latin typeface="+mj-lt"/>
              </a:rPr>
              <a:t>movie theatre)!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2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FDs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0740" y="2790538"/>
            <a:ext cx="4510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If A </a:t>
            </a:r>
            <a:r>
              <a:rPr lang="en-US" sz="4000" dirty="0">
                <a:sym typeface="Wingdings"/>
              </a:rPr>
              <a:t> B does </a:t>
            </a:r>
            <a:r>
              <a:rPr lang="en-US" sz="4000" dirty="0"/>
              <a:t>A↠ B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6411" y="4321275"/>
            <a:ext cx="599179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Hint: </a:t>
            </a:r>
            <a:r>
              <a:rPr lang="en-US" sz="3000" dirty="0" smtClean="0">
                <a:latin typeface="+mj-lt"/>
              </a:rPr>
              <a:t>sort of </a:t>
            </a:r>
            <a:r>
              <a:rPr lang="en-US" sz="3000" dirty="0">
                <a:latin typeface="+mj-lt"/>
              </a:rPr>
              <a:t>like multiplying by one…</a:t>
            </a:r>
          </a:p>
        </p:txBody>
      </p:sp>
    </p:spTree>
    <p:extLst>
      <p:ext uri="{BB962C8B-B14F-4D97-AF65-F5344CB8AC3E}">
        <p14:creationId xmlns:p14="http://schemas.microsoft.com/office/powerpoint/2010/main" val="32469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MVDs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91411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MVDs have “rules” too! </a:t>
            </a:r>
          </a:p>
          <a:p>
            <a:pPr lvl="1"/>
            <a:r>
              <a:rPr lang="en-US" b="1" dirty="0"/>
              <a:t>Experts</a:t>
            </a:r>
            <a:r>
              <a:rPr lang="en-US" dirty="0"/>
              <a:t>: </a:t>
            </a:r>
            <a:r>
              <a:rPr lang="en-US" dirty="0" err="1" smtClean="0"/>
              <a:t>Axiomatizable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Normal Form </a:t>
            </a:r>
            <a:r>
              <a:rPr lang="en-US" dirty="0" smtClean="0"/>
              <a:t>is “non-trivial </a:t>
            </a:r>
            <a:r>
              <a:rPr lang="en-US" dirty="0"/>
              <a:t>MVD</a:t>
            </a:r>
            <a:r>
              <a:rPr lang="en-US" dirty="0" smtClean="0"/>
              <a:t>”</a:t>
            </a:r>
          </a:p>
          <a:p>
            <a:endParaRPr lang="en-US" i="1" dirty="0" smtClean="0"/>
          </a:p>
          <a:p>
            <a:r>
              <a:rPr lang="en-US" i="1" dirty="0" smtClean="0"/>
              <a:t>For </a:t>
            </a:r>
            <a:r>
              <a:rPr lang="en-US" i="1" dirty="0"/>
              <a:t>AI </a:t>
            </a:r>
            <a:r>
              <a:rPr lang="en-US" i="1" dirty="0" smtClean="0"/>
              <a:t>nerds</a:t>
            </a:r>
            <a:r>
              <a:rPr lang="en-US" dirty="0" smtClean="0"/>
              <a:t>: </a:t>
            </a:r>
            <a:r>
              <a:rPr lang="en-US" dirty="0"/>
              <a:t>MVD is conditional independence in graphical </a:t>
            </a:r>
            <a:r>
              <a:rPr lang="en-US" dirty="0" smtClean="0"/>
              <a:t>models!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 allow one to reason about </a:t>
            </a:r>
            <a:r>
              <a:rPr lang="en-US" b="1" dirty="0" smtClean="0"/>
              <a:t>redundancy</a:t>
            </a:r>
            <a:r>
              <a:rPr lang="en-US" dirty="0" smtClean="0"/>
              <a:t> in the data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ormal forms describe how to </a:t>
            </a:r>
            <a:r>
              <a:rPr lang="en-US" b="1" dirty="0" smtClean="0"/>
              <a:t>remove</a:t>
            </a:r>
            <a:r>
              <a:rPr lang="en-US" dirty="0" smtClean="0"/>
              <a:t> this redundancy by </a:t>
            </a:r>
            <a:r>
              <a:rPr lang="en-US" b="1" dirty="0" smtClean="0"/>
              <a:t>decomposing </a:t>
            </a:r>
            <a:r>
              <a:rPr lang="en-US" dirty="0" smtClean="0"/>
              <a:t>relations</a:t>
            </a:r>
          </a:p>
          <a:p>
            <a:pPr lvl="1"/>
            <a:r>
              <a:rPr lang="en-US" smtClean="0"/>
              <a:t>Elegant — by </a:t>
            </a:r>
            <a:r>
              <a:rPr lang="en-US" dirty="0" smtClean="0"/>
              <a:t>representing data appropriately certain errors are essentially impossible</a:t>
            </a:r>
          </a:p>
          <a:p>
            <a:pPr lvl="1"/>
            <a:r>
              <a:rPr lang="en-US" dirty="0" smtClean="0"/>
              <a:t>For FDs, BCNF is the normal form.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tradeoff for insert performance: 3NF</a:t>
            </a:r>
          </a:p>
        </p:txBody>
      </p:sp>
    </p:spTree>
    <p:extLst>
      <p:ext uri="{BB962C8B-B14F-4D97-AF65-F5344CB8AC3E}">
        <p14:creationId xmlns:p14="http://schemas.microsoft.com/office/powerpoint/2010/main" val="1993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Decompose to remove redundancies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We saw that </a:t>
            </a:r>
            <a:r>
              <a:rPr lang="en-US" b="1" dirty="0" smtClean="0"/>
              <a:t>redundancies</a:t>
            </a:r>
            <a:r>
              <a:rPr lang="en-US" dirty="0" smtClean="0"/>
              <a:t> in the data (“bad FDs”) can lead to data anomalies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developed mechanisms to </a:t>
            </a:r>
            <a:r>
              <a:rPr lang="en-US" b="1" dirty="0" smtClean="0"/>
              <a:t>detect and remove redundancies by decomposing tables into BCNF</a:t>
            </a:r>
            <a:endParaRPr lang="en-US" b="1" dirty="0"/>
          </a:p>
          <a:p>
            <a:pPr marL="971550" lvl="1" indent="-514350">
              <a:buAutoNum type="arabicPeriod"/>
            </a:pPr>
            <a:r>
              <a:rPr lang="en-US" dirty="0" smtClean="0"/>
              <a:t>BCNF decomposition is </a:t>
            </a:r>
            <a:r>
              <a:rPr lang="en-US" i="1" dirty="0" smtClean="0"/>
              <a:t>standard practice- </a:t>
            </a:r>
            <a:r>
              <a:rPr lang="en-US" dirty="0" smtClean="0"/>
              <a:t>very powerful &amp; widely used!</a:t>
            </a:r>
          </a:p>
          <a:p>
            <a:pPr marL="971550" lvl="1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However, sometimes decompositions can lead to </a:t>
            </a:r>
            <a:r>
              <a:rPr lang="en-US" b="1" dirty="0" smtClean="0"/>
              <a:t>more subtle unwanted effects…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2273" y="6001407"/>
            <a:ext cx="38074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When does this happen?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5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713E-6982-4F42-8D47-6293227203A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Decompositions in General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680328" y="5084083"/>
            <a:ext cx="6819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= the 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projection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of R on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, ..., A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, B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, ..., 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m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225612" y="2396673"/>
            <a:ext cx="572892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,...,B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 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941183" y="3740378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,B</a:t>
            </a:r>
            <a:r>
              <a:rPr lang="en-US" sz="2400" baseline="-25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B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m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6408117" y="3740378"/>
            <a:ext cx="414889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(A</a:t>
            </a:r>
            <a:r>
              <a:rPr lang="en-US" sz="2400" baseline="-2500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,...,A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,C</a:t>
            </a:r>
            <a:r>
              <a:rPr lang="en-US" sz="2400" baseline="-250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sz="240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,...,</a:t>
            </a:r>
            <a:r>
              <a:rPr lang="en-US" sz="24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 flipH="1">
            <a:off x="3595960" y="2984302"/>
            <a:ext cx="1366684" cy="696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6555470" y="2954477"/>
            <a:ext cx="1288025" cy="756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80328" y="5674689"/>
            <a:ext cx="675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= the </a:t>
            </a:r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projection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of R on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, ..., A</a:t>
            </a:r>
            <a:r>
              <a:rPr lang="en-US" sz="2800" baseline="-25000" dirty="0" smtClean="0">
                <a:solidFill>
                  <a:schemeClr val="accent2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, C</a:t>
            </a:r>
            <a:r>
              <a:rPr lang="en-US" sz="28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, ...,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2800" baseline="-250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800" baseline="-25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0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7" grpId="0" animBg="1"/>
      <p:bldP spid="233478" grpId="0" animBg="1"/>
      <p:bldP spid="233479" grpId="0" animBg="1"/>
      <p:bldP spid="23348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6032" y="6336290"/>
            <a:ext cx="2133600" cy="365125"/>
          </a:xfrm>
        </p:spPr>
        <p:txBody>
          <a:bodyPr/>
          <a:lstStyle/>
          <a:p>
            <a:fld id="{16FA80AB-1CD0-0C40-95AA-40D8B5DE94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Decomposition</a:t>
            </a:r>
          </a:p>
        </p:txBody>
      </p:sp>
      <p:graphicFrame>
        <p:nvGraphicFramePr>
          <p:cNvPr id="23450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3634"/>
              </p:ext>
            </p:extLst>
          </p:nvPr>
        </p:nvGraphicFramePr>
        <p:xfrm>
          <a:off x="2498966" y="1959948"/>
          <a:ext cx="4857347" cy="1828800"/>
        </p:xfrm>
        <a:graphic>
          <a:graphicData uri="http://schemas.openxmlformats.org/drawingml/2006/table">
            <a:tbl>
              <a:tblPr/>
              <a:tblGrid>
                <a:gridCol w="1932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3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452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24869"/>
              </p:ext>
            </p:extLst>
          </p:nvPr>
        </p:nvGraphicFramePr>
        <p:xfrm>
          <a:off x="1465602" y="4648836"/>
          <a:ext cx="2843153" cy="1828800"/>
        </p:xfrm>
        <a:graphic>
          <a:graphicData uri="http://schemas.openxmlformats.org/drawingml/2006/table">
            <a:tbl>
              <a:tblPr/>
              <a:tblGrid>
                <a:gridCol w="1778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454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019"/>
              </p:ext>
            </p:extLst>
          </p:nvPr>
        </p:nvGraphicFramePr>
        <p:xfrm>
          <a:off x="5375035" y="4648836"/>
          <a:ext cx="3352953" cy="1870017"/>
        </p:xfrm>
        <a:graphic>
          <a:graphicData uri="http://schemas.openxmlformats.org/drawingml/2006/table">
            <a:tbl>
              <a:tblPr/>
              <a:tblGrid>
                <a:gridCol w="1705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558" name="Line 62"/>
          <p:cNvSpPr>
            <a:spLocks noChangeShapeType="1"/>
          </p:cNvSpPr>
          <p:nvPr/>
        </p:nvSpPr>
        <p:spPr bwMode="auto">
          <a:xfrm flipH="1">
            <a:off x="3089112" y="4114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559" name="Line 63"/>
          <p:cNvSpPr>
            <a:spLocks noChangeShapeType="1"/>
          </p:cNvSpPr>
          <p:nvPr/>
        </p:nvSpPr>
        <p:spPr bwMode="auto">
          <a:xfrm>
            <a:off x="6594312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560" name="Text Box 64"/>
          <p:cNvSpPr txBox="1">
            <a:spLocks noChangeArrowheads="1"/>
          </p:cNvSpPr>
          <p:nvPr/>
        </p:nvSpPr>
        <p:spPr bwMode="auto">
          <a:xfrm>
            <a:off x="8956250" y="2967092"/>
            <a:ext cx="290784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</a:rPr>
              <a:t>I.e. it is a </a:t>
            </a:r>
            <a:r>
              <a:rPr lang="en-US" sz="2800" b="1" u="sng" dirty="0">
                <a:solidFill>
                  <a:prstClr val="black"/>
                </a:solidFill>
                <a:latin typeface="+mj-lt"/>
              </a:rPr>
              <a:t>Lossless decomposition</a:t>
            </a:r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8939001" y="1355850"/>
            <a:ext cx="290164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Sometimes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a decomposition is “correct”</a:t>
            </a: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8956251" y="4033888"/>
            <a:ext cx="290784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u="sng" dirty="0">
                <a:solidFill>
                  <a:prstClr val="black"/>
                </a:solidFill>
                <a:latin typeface="+mj-lt"/>
              </a:rPr>
              <a:t>Lossless </a:t>
            </a:r>
            <a:r>
              <a:rPr lang="en-US" sz="2800" b="1" u="sng" dirty="0" smtClean="0">
                <a:solidFill>
                  <a:prstClr val="black"/>
                </a:solidFill>
                <a:latin typeface="+mj-lt"/>
              </a:rPr>
              <a:t>decomposition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is one that can rebuild the original relation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520" y="1372286"/>
            <a:ext cx="361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Decompose on “Name”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58" grpId="0" animBg="1"/>
      <p:bldP spid="234559" grpId="0" animBg="1"/>
      <p:bldP spid="23456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re-produce the original one?</a:t>
            </a:r>
            <a:endParaRPr lang="en-US" dirty="0"/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00167"/>
              </p:ext>
            </p:extLst>
          </p:nvPr>
        </p:nvGraphicFramePr>
        <p:xfrm>
          <a:off x="1031849" y="2599701"/>
          <a:ext cx="2843153" cy="1371600"/>
        </p:xfrm>
        <a:graphic>
          <a:graphicData uri="http://schemas.openxmlformats.org/drawingml/2006/table">
            <a:tbl>
              <a:tblPr/>
              <a:tblGrid>
                <a:gridCol w="1778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43302"/>
              </p:ext>
            </p:extLst>
          </p:nvPr>
        </p:nvGraphicFramePr>
        <p:xfrm>
          <a:off x="4976450" y="2350492"/>
          <a:ext cx="3352953" cy="1870017"/>
        </p:xfrm>
        <a:graphic>
          <a:graphicData uri="http://schemas.openxmlformats.org/drawingml/2006/table">
            <a:tbl>
              <a:tblPr/>
              <a:tblGrid>
                <a:gridCol w="1705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26793" y="299311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31849" y="5242634"/>
            <a:ext cx="908538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59228"/>
              </p:ext>
            </p:extLst>
          </p:nvPr>
        </p:nvGraphicFramePr>
        <p:xfrm>
          <a:off x="2817407" y="4498219"/>
          <a:ext cx="4857347" cy="1828800"/>
        </p:xfrm>
        <a:graphic>
          <a:graphicData uri="http://schemas.openxmlformats.org/drawingml/2006/table">
            <a:tbl>
              <a:tblPr/>
              <a:tblGrid>
                <a:gridCol w="1932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3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8520" y="1703451"/>
            <a:ext cx="247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 on “Name”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8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DF-0355-E84F-9D92-0AD1470BA5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55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11129"/>
              </p:ext>
            </p:extLst>
          </p:nvPr>
        </p:nvGraphicFramePr>
        <p:xfrm>
          <a:off x="2450828" y="1974869"/>
          <a:ext cx="4574038" cy="1828800"/>
        </p:xfrm>
        <a:graphic>
          <a:graphicData uri="http://schemas.openxmlformats.org/drawingml/2006/table">
            <a:tbl>
              <a:tblPr/>
              <a:tblGrid>
                <a:gridCol w="1797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8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554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1769"/>
              </p:ext>
            </p:extLst>
          </p:nvPr>
        </p:nvGraphicFramePr>
        <p:xfrm>
          <a:off x="838200" y="4527550"/>
          <a:ext cx="3428035" cy="1828800"/>
        </p:xfrm>
        <a:graphic>
          <a:graphicData uri="http://schemas.openxmlformats.org/drawingml/2006/table">
            <a:tbl>
              <a:tblPr/>
              <a:tblGrid>
                <a:gridCol w="160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556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38363"/>
              </p:ext>
            </p:extLst>
          </p:nvPr>
        </p:nvGraphicFramePr>
        <p:xfrm>
          <a:off x="5919482" y="4517437"/>
          <a:ext cx="2761973" cy="1828800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1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80" name="Line 60"/>
          <p:cNvSpPr>
            <a:spLocks noChangeShapeType="1"/>
          </p:cNvSpPr>
          <p:nvPr/>
        </p:nvSpPr>
        <p:spPr bwMode="auto">
          <a:xfrm flipH="1">
            <a:off x="3199098" y="3862369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81" name="Line 61"/>
          <p:cNvSpPr>
            <a:spLocks noChangeShapeType="1"/>
          </p:cNvSpPr>
          <p:nvPr/>
        </p:nvSpPr>
        <p:spPr bwMode="auto">
          <a:xfrm>
            <a:off x="5614682" y="382979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9056234" y="2917839"/>
            <a:ext cx="249496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What’s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wrong here?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9056234" y="1641482"/>
            <a:ext cx="290164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However sometimes it isn’t</a:t>
            </a:r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9087217" y="4242162"/>
            <a:ext cx="2494969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 will get Gizmo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 Camera  24.99 or 19.99?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8520" y="1372286"/>
            <a:ext cx="405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Decompose on “Category”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56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0" grpId="0" animBg="1"/>
      <p:bldP spid="235581" grpId="0" animBg="1"/>
      <p:bldP spid="13" grpId="0" animBg="1"/>
      <p:bldP spid="1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decomposition re-produce result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4955" y="263709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99982" y="5068772"/>
            <a:ext cx="908538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28343"/>
              </p:ext>
            </p:extLst>
          </p:nvPr>
        </p:nvGraphicFramePr>
        <p:xfrm>
          <a:off x="2354743" y="4172234"/>
          <a:ext cx="6688817" cy="2393950"/>
        </p:xfrm>
        <a:graphic>
          <a:graphicData uri="http://schemas.openxmlformats.org/drawingml/2006/table">
            <a:tbl>
              <a:tblPr/>
              <a:tblGrid>
                <a:gridCol w="172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8369"/>
                <a:gridCol w="2180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29338"/>
              </p:ext>
            </p:extLst>
          </p:nvPr>
        </p:nvGraphicFramePr>
        <p:xfrm>
          <a:off x="611415" y="2015084"/>
          <a:ext cx="3428035" cy="1828800"/>
        </p:xfrm>
        <a:graphic>
          <a:graphicData uri="http://schemas.openxmlformats.org/drawingml/2006/table">
            <a:tbl>
              <a:tblPr/>
              <a:tblGrid>
                <a:gridCol w="160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OneClick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57043"/>
              </p:ext>
            </p:extLst>
          </p:nvPr>
        </p:nvGraphicFramePr>
        <p:xfrm>
          <a:off x="5058511" y="2015084"/>
          <a:ext cx="2761973" cy="1828800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1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Price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19.99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8520" y="1402580"/>
            <a:ext cx="290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 on “Category”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29599" y="2698650"/>
            <a:ext cx="3704925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longer the original table!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839545" y="3221871"/>
            <a:ext cx="797170" cy="817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2460</Words>
  <Application>Microsoft Office PowerPoint</Application>
  <PresentationFormat>Widescreen</PresentationFormat>
  <Paragraphs>684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Menlo</vt:lpstr>
      <vt:lpstr>Symbol</vt:lpstr>
      <vt:lpstr>Times New Roman</vt:lpstr>
      <vt:lpstr>Wingdings</vt:lpstr>
      <vt:lpstr>Office Theme</vt:lpstr>
      <vt:lpstr>Lectures 16: Design Theory V</vt:lpstr>
      <vt:lpstr>What you will learn about in this section</vt:lpstr>
      <vt:lpstr>3. Decompositions</vt:lpstr>
      <vt:lpstr>Recap: Decompose to remove redundancies</vt:lpstr>
      <vt:lpstr>Decompositions in General</vt:lpstr>
      <vt:lpstr>Theory of Decomposition</vt:lpstr>
      <vt:lpstr>How to re-produce the original one?</vt:lpstr>
      <vt:lpstr>Lossy Decomposition</vt:lpstr>
      <vt:lpstr>Lossy decomposition re-produce result</vt:lpstr>
      <vt:lpstr>Lossless Decompositions</vt:lpstr>
      <vt:lpstr>Lossless Decompositions</vt:lpstr>
      <vt:lpstr>Lossless Decompositions</vt:lpstr>
      <vt:lpstr>Example</vt:lpstr>
      <vt:lpstr>A Problem with BCNF (Movie/Theater/City example)</vt:lpstr>
      <vt:lpstr>So Why is that a Problem after decomposition?</vt:lpstr>
      <vt:lpstr>The Problem</vt:lpstr>
      <vt:lpstr>Possible Solutions</vt:lpstr>
      <vt:lpstr>4. MVDs</vt:lpstr>
      <vt:lpstr>Multi-Value Dependencies (MVDs)</vt:lpstr>
      <vt:lpstr>Multi-Value Dependencies (MVDs)</vt:lpstr>
      <vt:lpstr>Multi-Value Dependencies (MVDs)</vt:lpstr>
      <vt:lpstr>Multiple Value Dependencies (MVDs)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MVDs: Movie Theatre Example</vt:lpstr>
      <vt:lpstr>Connection to FDs</vt:lpstr>
      <vt:lpstr>Comments on MVDs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Xiannong Meng</cp:lastModifiedBy>
  <cp:revision>389</cp:revision>
  <dcterms:created xsi:type="dcterms:W3CDTF">2015-09-18T05:48:25Z</dcterms:created>
  <dcterms:modified xsi:type="dcterms:W3CDTF">2018-02-21T14:28:59Z</dcterms:modified>
</cp:coreProperties>
</file>