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4"/>
  </p:notesMasterIdLst>
  <p:sldIdLst>
    <p:sldId id="262" r:id="rId2"/>
    <p:sldId id="257" r:id="rId3"/>
    <p:sldId id="295" r:id="rId4"/>
    <p:sldId id="296" r:id="rId5"/>
    <p:sldId id="297" r:id="rId6"/>
    <p:sldId id="298" r:id="rId7"/>
    <p:sldId id="299" r:id="rId8"/>
    <p:sldId id="300" r:id="rId9"/>
    <p:sldId id="301" r:id="rId10"/>
    <p:sldId id="305" r:id="rId11"/>
    <p:sldId id="306" r:id="rId12"/>
    <p:sldId id="307" r:id="rId13"/>
    <p:sldId id="308" r:id="rId14"/>
    <p:sldId id="309" r:id="rId15"/>
    <p:sldId id="310" r:id="rId16"/>
    <p:sldId id="311" r:id="rId17"/>
    <p:sldId id="312" r:id="rId18"/>
    <p:sldId id="313" r:id="rId19"/>
    <p:sldId id="314" r:id="rId20"/>
    <p:sldId id="315" r:id="rId21"/>
    <p:sldId id="316" r:id="rId22"/>
    <p:sldId id="317" r:id="rId23"/>
    <p:sldId id="318" r:id="rId24"/>
    <p:sldId id="319" r:id="rId25"/>
    <p:sldId id="320" r:id="rId26"/>
    <p:sldId id="321" r:id="rId27"/>
    <p:sldId id="322" r:id="rId28"/>
    <p:sldId id="323" r:id="rId29"/>
    <p:sldId id="324" r:id="rId30"/>
    <p:sldId id="325" r:id="rId31"/>
    <p:sldId id="326" r:id="rId32"/>
    <p:sldId id="327" r:id="rId33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E9202"/>
    <a:srgbClr val="00AACC"/>
    <a:srgbClr val="6C1A00"/>
    <a:srgbClr val="007033"/>
    <a:srgbClr val="5EEC3C"/>
    <a:srgbClr val="FFCC66"/>
    <a:srgbClr val="990099"/>
    <a:srgbClr val="CC0099"/>
    <a:srgbClr val="1D3A00"/>
    <a:srgbClr val="0032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82" y="5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152705" cy="152705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C8129B-D670-45A8-80B6-38E72459867A}" type="datetimeFigureOut">
              <a:rPr lang="en-US" smtClean="0"/>
              <a:pPr/>
              <a:t>4/23/2020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9FFDEE-DC9A-4B34-B786-A450E1885E8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5253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" name="TextShape 1"/>
          <p:cNvSpPr txBox="1"/>
          <p:nvPr/>
        </p:nvSpPr>
        <p:spPr>
          <a:xfrm>
            <a:off x="3886200" y="868680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>
              <a:lnSpc>
                <a:spcPct val="100000"/>
              </a:lnSpc>
            </a:pPr>
            <a:fld id="{8F7B04B0-F537-40CD-8864-A81A69644531}" type="slidenum">
              <a:rPr lang="en-US" sz="1200" strike="noStrike">
                <a:solidFill>
                  <a:srgbClr val="000000"/>
                </a:solidFill>
                <a:latin typeface="Times New Roman"/>
                <a:ea typeface="ＭＳ Ｐゴシック"/>
              </a:rPr>
              <a:pPr>
                <a:lnSpc>
                  <a:spcPct val="100000"/>
                </a:lnSpc>
              </a:pPr>
              <a:t>1</a:t>
            </a:fld>
            <a:endParaRPr/>
          </a:p>
        </p:txBody>
      </p:sp>
      <p:sp>
        <p:nvSpPr>
          <p:cNvPr id="408" name="PlaceHolder 2"/>
          <p:cNvSpPr>
            <a:spLocks noGrp="1"/>
          </p:cNvSpPr>
          <p:nvPr>
            <p:ph type="body"/>
          </p:nvPr>
        </p:nvSpPr>
        <p:spPr>
          <a:xfrm>
            <a:off x="914400" y="4343400"/>
            <a:ext cx="5028840" cy="4114440"/>
          </a:xfrm>
          <a:prstGeom prst="rect">
            <a:avLst/>
          </a:prstGeom>
        </p:spPr>
        <p:txBody>
          <a:bodyPr/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14502238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6BA59020-F23C-4E5E-8328-2A475341267D}" type="slidenum">
              <a:rPr lang="en-US"/>
              <a:pPr/>
              <a:t>10</a:t>
            </a:fld>
            <a:endParaRPr lang="en-US"/>
          </a:p>
        </p:txBody>
      </p:sp>
      <p:sp>
        <p:nvSpPr>
          <p:cNvPr id="9216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1000" y="693738"/>
            <a:ext cx="6096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6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6360" y="4342535"/>
            <a:ext cx="5486681" cy="4114511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46324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842087B-42EE-4225-8FE0-1B248C76F406}" type="slidenum">
              <a:rPr lang="en-US"/>
              <a:pPr/>
              <a:t>11</a:t>
            </a:fld>
            <a:endParaRPr lang="en-US"/>
          </a:p>
        </p:txBody>
      </p:sp>
      <p:sp>
        <p:nvSpPr>
          <p:cNvPr id="9318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1000" y="693738"/>
            <a:ext cx="6096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318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6360" y="4342535"/>
            <a:ext cx="5486681" cy="4114511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30516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627CFB01-5E79-4597-BCEB-D4CCE103FE1D}" type="slidenum">
              <a:rPr lang="en-US"/>
              <a:pPr/>
              <a:t>12</a:t>
            </a:fld>
            <a:endParaRPr lang="en-US"/>
          </a:p>
        </p:txBody>
      </p:sp>
      <p:sp>
        <p:nvSpPr>
          <p:cNvPr id="9420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1000" y="693738"/>
            <a:ext cx="6096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421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6360" y="4342535"/>
            <a:ext cx="5486681" cy="4114511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56967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EA7CD64-07ED-4AC5-9DB3-9A92BA7CCD73}" type="slidenum">
              <a:rPr lang="en-US"/>
              <a:pPr/>
              <a:t>13</a:t>
            </a:fld>
            <a:endParaRPr lang="en-US"/>
          </a:p>
        </p:txBody>
      </p:sp>
      <p:sp>
        <p:nvSpPr>
          <p:cNvPr id="952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1000" y="693738"/>
            <a:ext cx="6096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52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6360" y="4342535"/>
            <a:ext cx="5486681" cy="4114511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17005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2701D65D-1602-45A3-9258-4F9CCFC9841A}" type="slidenum">
              <a:rPr lang="en-US"/>
              <a:pPr/>
              <a:t>14</a:t>
            </a:fld>
            <a:endParaRPr lang="en-US"/>
          </a:p>
        </p:txBody>
      </p:sp>
      <p:sp>
        <p:nvSpPr>
          <p:cNvPr id="962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1000" y="693738"/>
            <a:ext cx="6096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62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6360" y="4342535"/>
            <a:ext cx="5486681" cy="4114511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46505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610B092-77DA-43D4-9E86-7FFBF6FC1DEB}" type="slidenum">
              <a:rPr lang="en-US"/>
              <a:pPr/>
              <a:t>15</a:t>
            </a:fld>
            <a:endParaRPr lang="en-US"/>
          </a:p>
        </p:txBody>
      </p:sp>
      <p:sp>
        <p:nvSpPr>
          <p:cNvPr id="972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1000" y="693738"/>
            <a:ext cx="6096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72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6360" y="4342535"/>
            <a:ext cx="5486681" cy="4114511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124058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205D3FA0-14B8-41B6-B66E-955BC3C03F29}" type="slidenum">
              <a:rPr lang="en-US"/>
              <a:pPr/>
              <a:t>16</a:t>
            </a:fld>
            <a:endParaRPr lang="en-US"/>
          </a:p>
        </p:txBody>
      </p:sp>
      <p:sp>
        <p:nvSpPr>
          <p:cNvPr id="9830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1000" y="693738"/>
            <a:ext cx="6096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830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6360" y="4342535"/>
            <a:ext cx="5486681" cy="4114511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036379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D6E61E81-8D8E-4467-9EC7-E009E1EFBAF4}" type="slidenum">
              <a:rPr lang="en-US"/>
              <a:pPr/>
              <a:t>17</a:t>
            </a:fld>
            <a:endParaRPr lang="en-US"/>
          </a:p>
        </p:txBody>
      </p:sp>
      <p:sp>
        <p:nvSpPr>
          <p:cNvPr id="9932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1000" y="693738"/>
            <a:ext cx="6096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933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6360" y="4342535"/>
            <a:ext cx="5486681" cy="4114511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571279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B9334BB-EBB7-4AF5-B049-F85BDEB6C634}" type="slidenum">
              <a:rPr lang="en-US"/>
              <a:pPr/>
              <a:t>18</a:t>
            </a:fld>
            <a:endParaRPr lang="en-US"/>
          </a:p>
        </p:txBody>
      </p:sp>
      <p:sp>
        <p:nvSpPr>
          <p:cNvPr id="10035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1000" y="693738"/>
            <a:ext cx="6096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035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6360" y="4342535"/>
            <a:ext cx="5486681" cy="4114511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113806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6C4BC741-3B06-4477-817B-5FC5B0352385}" type="slidenum">
              <a:rPr lang="en-US"/>
              <a:pPr/>
              <a:t>19</a:t>
            </a:fld>
            <a:endParaRPr lang="en-US"/>
          </a:p>
        </p:txBody>
      </p:sp>
      <p:sp>
        <p:nvSpPr>
          <p:cNvPr id="10137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1000" y="693738"/>
            <a:ext cx="6096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137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6360" y="4342535"/>
            <a:ext cx="5486681" cy="4114511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5069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761381E-DD9C-014E-82CA-C5A5E97D6283}" type="slidenum">
              <a:rPr lang="en-US"/>
              <a:pPr/>
              <a:t>2</a:t>
            </a:fld>
            <a:endParaRPr lang="en-US"/>
          </a:p>
        </p:txBody>
      </p:sp>
      <p:sp>
        <p:nvSpPr>
          <p:cNvPr id="93185" name="Text Box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1000" y="693738"/>
            <a:ext cx="6096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93186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6360" y="4342535"/>
            <a:ext cx="5486681" cy="4114511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559221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5BA4E74-5DB4-4BEE-B9F6-36B586A5F11C}" type="slidenum">
              <a:rPr lang="en-US"/>
              <a:pPr/>
              <a:t>20</a:t>
            </a:fld>
            <a:endParaRPr lang="en-US"/>
          </a:p>
        </p:txBody>
      </p:sp>
      <p:sp>
        <p:nvSpPr>
          <p:cNvPr id="10240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1000" y="693738"/>
            <a:ext cx="6096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0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6360" y="4342535"/>
            <a:ext cx="5486681" cy="4114511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956318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96ADA17B-F474-4B3F-A789-706A82719D8C}" type="slidenum">
              <a:rPr lang="en-US"/>
              <a:pPr/>
              <a:t>21</a:t>
            </a:fld>
            <a:endParaRPr lang="en-US"/>
          </a:p>
        </p:txBody>
      </p:sp>
      <p:sp>
        <p:nvSpPr>
          <p:cNvPr id="10342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1000" y="693738"/>
            <a:ext cx="6096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342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6360" y="4342535"/>
            <a:ext cx="5486681" cy="403225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590269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48E28681-0AFE-4D77-BA1F-B49AFB83E33D}" type="slidenum">
              <a:rPr lang="en-US"/>
              <a:pPr/>
              <a:t>22</a:t>
            </a:fld>
            <a:endParaRPr lang="en-US"/>
          </a:p>
        </p:txBody>
      </p:sp>
      <p:sp>
        <p:nvSpPr>
          <p:cNvPr id="10444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1000" y="693738"/>
            <a:ext cx="6096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44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6360" y="4342535"/>
            <a:ext cx="5486681" cy="403225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87299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4913124-3EB2-46F7-A217-C66E0BCE42F2}" type="slidenum">
              <a:rPr lang="en-US"/>
              <a:pPr/>
              <a:t>23</a:t>
            </a:fld>
            <a:endParaRPr lang="en-US"/>
          </a:p>
        </p:txBody>
      </p:sp>
      <p:sp>
        <p:nvSpPr>
          <p:cNvPr id="10547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1000" y="693738"/>
            <a:ext cx="6096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547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6360" y="4342535"/>
            <a:ext cx="5486681" cy="403225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79539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2F85C274-C015-48D2-8FCF-9E3FA2C4F369}" type="slidenum">
              <a:rPr lang="en-US"/>
              <a:pPr/>
              <a:t>24</a:t>
            </a:fld>
            <a:endParaRPr lang="en-US"/>
          </a:p>
        </p:txBody>
      </p:sp>
      <p:sp>
        <p:nvSpPr>
          <p:cNvPr id="10649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1000" y="693738"/>
            <a:ext cx="6096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649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6360" y="4342535"/>
            <a:ext cx="5486681" cy="4114511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395166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39FDBC0E-69C7-470D-89DC-F95E54B18D2E}" type="slidenum">
              <a:rPr lang="en-US"/>
              <a:pPr/>
              <a:t>25</a:t>
            </a:fld>
            <a:endParaRPr lang="en-US"/>
          </a:p>
        </p:txBody>
      </p:sp>
      <p:sp>
        <p:nvSpPr>
          <p:cNvPr id="10752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1000" y="693738"/>
            <a:ext cx="6096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752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6360" y="4342535"/>
            <a:ext cx="5486681" cy="403225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200777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486344E-D5EF-44C5-B6F8-603EF7361B04}" type="slidenum">
              <a:rPr lang="en-US"/>
              <a:pPr/>
              <a:t>26</a:t>
            </a:fld>
            <a:endParaRPr lang="en-US"/>
          </a:p>
        </p:txBody>
      </p:sp>
      <p:sp>
        <p:nvSpPr>
          <p:cNvPr id="10854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1000" y="693738"/>
            <a:ext cx="6096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854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6360" y="4342535"/>
            <a:ext cx="5486681" cy="4114511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35811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8234210-A4D6-4747-81AE-C4412E3C4BFB}" type="slidenum">
              <a:rPr lang="en-US"/>
              <a:pPr/>
              <a:t>27</a:t>
            </a:fld>
            <a:endParaRPr lang="en-US"/>
          </a:p>
        </p:txBody>
      </p:sp>
      <p:sp>
        <p:nvSpPr>
          <p:cNvPr id="10956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1000" y="693738"/>
            <a:ext cx="6096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957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6360" y="4342535"/>
            <a:ext cx="5486681" cy="4114511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8682982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A2A1CFE-104A-4466-A75B-872C3211A21E}" type="slidenum">
              <a:rPr lang="en-US"/>
              <a:pPr/>
              <a:t>28</a:t>
            </a:fld>
            <a:endParaRPr lang="en-US"/>
          </a:p>
        </p:txBody>
      </p:sp>
      <p:sp>
        <p:nvSpPr>
          <p:cNvPr id="11059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1000" y="693738"/>
            <a:ext cx="6096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059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6360" y="4342535"/>
            <a:ext cx="5486681" cy="4114511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0637261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09F7FF7-456E-44C8-A430-3F0159D7D6CD}" type="slidenum">
              <a:rPr lang="en-US"/>
              <a:pPr/>
              <a:t>29</a:t>
            </a:fld>
            <a:endParaRPr lang="en-US"/>
          </a:p>
        </p:txBody>
      </p:sp>
      <p:sp>
        <p:nvSpPr>
          <p:cNvPr id="11161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1000" y="693738"/>
            <a:ext cx="6096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161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6360" y="4342535"/>
            <a:ext cx="5486681" cy="4114511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90264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0A19356-B30F-484D-B7E8-97A58858A6FF}" type="slidenum">
              <a:rPr lang="en-US"/>
              <a:pPr/>
              <a:t>3</a:t>
            </a:fld>
            <a:endParaRPr lang="en-US"/>
          </a:p>
        </p:txBody>
      </p:sp>
      <p:sp>
        <p:nvSpPr>
          <p:cNvPr id="8192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1000" y="693738"/>
            <a:ext cx="6096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2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6360" y="4342535"/>
            <a:ext cx="5486681" cy="4114511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0848043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702A478-1C13-4257-AF9B-40E1E3DDC184}" type="slidenum">
              <a:rPr lang="en-US"/>
              <a:pPr/>
              <a:t>30</a:t>
            </a:fld>
            <a:endParaRPr lang="en-US"/>
          </a:p>
        </p:txBody>
      </p:sp>
      <p:sp>
        <p:nvSpPr>
          <p:cNvPr id="11264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1000" y="693738"/>
            <a:ext cx="6096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4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6360" y="4342535"/>
            <a:ext cx="5486681" cy="4114511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0556773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8638B1B-D317-4DFE-8252-14E83DF441A6}" type="slidenum">
              <a:rPr lang="en-US"/>
              <a:pPr/>
              <a:t>31</a:t>
            </a:fld>
            <a:endParaRPr lang="en-US"/>
          </a:p>
        </p:txBody>
      </p:sp>
      <p:sp>
        <p:nvSpPr>
          <p:cNvPr id="11366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1000" y="693738"/>
            <a:ext cx="6096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366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6360" y="4342535"/>
            <a:ext cx="5486681" cy="4114511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392632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196CDB24-24EC-4E10-8A95-106FF30468B6}" type="slidenum">
              <a:rPr lang="en-US"/>
              <a:pPr/>
              <a:t>32</a:t>
            </a:fld>
            <a:endParaRPr lang="en-US"/>
          </a:p>
        </p:txBody>
      </p:sp>
      <p:sp>
        <p:nvSpPr>
          <p:cNvPr id="11468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1000" y="693738"/>
            <a:ext cx="6096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469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6360" y="4342535"/>
            <a:ext cx="5486681" cy="4114511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0858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2CE580D4-155A-4175-8E54-70778B7A9B0B}" type="slidenum">
              <a:rPr lang="en-US"/>
              <a:pPr/>
              <a:t>4</a:t>
            </a:fld>
            <a:endParaRPr lang="en-US"/>
          </a:p>
        </p:txBody>
      </p:sp>
      <p:sp>
        <p:nvSpPr>
          <p:cNvPr id="8294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1000" y="693738"/>
            <a:ext cx="6096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294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6360" y="4342535"/>
            <a:ext cx="5486681" cy="4114511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27273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1637E4FF-9BD0-402B-93A8-8713989FDCBE}" type="slidenum">
              <a:rPr lang="en-US"/>
              <a:pPr/>
              <a:t>5</a:t>
            </a:fld>
            <a:endParaRPr lang="en-US"/>
          </a:p>
        </p:txBody>
      </p:sp>
      <p:sp>
        <p:nvSpPr>
          <p:cNvPr id="8396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1000" y="693738"/>
            <a:ext cx="6096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397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6360" y="4342535"/>
            <a:ext cx="5486681" cy="4114511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68373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D8D72D9-3FC6-4160-812D-207ADBA23756}" type="slidenum">
              <a:rPr lang="en-US"/>
              <a:pPr/>
              <a:t>6</a:t>
            </a:fld>
            <a:endParaRPr lang="en-US"/>
          </a:p>
        </p:txBody>
      </p:sp>
      <p:sp>
        <p:nvSpPr>
          <p:cNvPr id="8499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1000" y="693738"/>
            <a:ext cx="6096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499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6360" y="4342535"/>
            <a:ext cx="5486681" cy="4114511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74840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DAC2F217-151B-414F-97C7-E5D8D766DE64}" type="slidenum">
              <a:rPr lang="en-US"/>
              <a:pPr/>
              <a:t>7</a:t>
            </a:fld>
            <a:endParaRPr lang="en-US"/>
          </a:p>
        </p:txBody>
      </p:sp>
      <p:sp>
        <p:nvSpPr>
          <p:cNvPr id="8601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1000" y="693738"/>
            <a:ext cx="6096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601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6360" y="4342535"/>
            <a:ext cx="5486681" cy="4114511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288537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E794D3A9-841E-49C3-957A-5695C055C186}" type="slidenum">
              <a:rPr lang="en-US"/>
              <a:pPr/>
              <a:t>8</a:t>
            </a:fld>
            <a:endParaRPr lang="en-US"/>
          </a:p>
        </p:txBody>
      </p:sp>
      <p:sp>
        <p:nvSpPr>
          <p:cNvPr id="8704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1000" y="693738"/>
            <a:ext cx="6096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704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6360" y="4342535"/>
            <a:ext cx="5486681" cy="4114511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010032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EA84C71-20AF-41C9-B8CE-EB3378858B62}" type="slidenum">
              <a:rPr lang="en-US"/>
              <a:pPr/>
              <a:t>9</a:t>
            </a:fld>
            <a:endParaRPr lang="en-US"/>
          </a:p>
        </p:txBody>
      </p:sp>
      <p:sp>
        <p:nvSpPr>
          <p:cNvPr id="8806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1000" y="693738"/>
            <a:ext cx="6096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806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6360" y="4342535"/>
            <a:ext cx="5486681" cy="4114511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011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517900" y="1960930"/>
            <a:ext cx="7177135" cy="1985165"/>
          </a:xfr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algn="r">
              <a:defRPr sz="3600">
                <a:solidFill>
                  <a:srgbClr val="007033"/>
                </a:solidFill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7900" y="3946095"/>
            <a:ext cx="7177135" cy="763525"/>
          </a:xfrm>
        </p:spPr>
        <p:txBody>
          <a:bodyPr>
            <a:normAutofit/>
          </a:bodyPr>
          <a:lstStyle>
            <a:lvl1pPr marL="0" indent="0" algn="r">
              <a:buNone/>
              <a:defRPr sz="2800" b="0" i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4/23/2020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</p:spPr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/>
              <a:t>CompEd2019, Chengdu, China</a:t>
            </a:r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4/23/2020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</p:spPr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/>
              <a:t>CompEd2019, Chengdu, China</a:t>
            </a:r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4/23/2020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</p:spPr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/>
              <a:t>CompEd2019, Chengdu, China</a:t>
            </a:r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6481" y="205222"/>
            <a:ext cx="8251200" cy="85761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97121" y="1242131"/>
            <a:ext cx="7657920" cy="16450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97121" y="2990834"/>
            <a:ext cx="7657920" cy="16450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0"/>
          </p:nvPr>
        </p:nvSpPr>
        <p:spPr>
          <a:xfrm>
            <a:off x="8298720" y="4821627"/>
            <a:ext cx="384480" cy="218183"/>
          </a:xfrm>
        </p:spPr>
        <p:txBody>
          <a:bodyPr/>
          <a:lstStyle>
            <a:lvl1pPr>
              <a:defRPr/>
            </a:lvl1pPr>
          </a:lstStyle>
          <a:p>
            <a:fld id="{DC7CCCE5-726E-4C63-9913-B0288E56A06E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idx="11"/>
          </p:nvPr>
        </p:nvSpPr>
        <p:spPr>
          <a:xfrm>
            <a:off x="6164641" y="4666090"/>
            <a:ext cx="2128320" cy="154457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idx="12"/>
          </p:nvPr>
        </p:nvSpPr>
        <p:spPr>
          <a:xfrm>
            <a:off x="5401440" y="4821627"/>
            <a:ext cx="2897280" cy="218183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  –  </a:t>
            </a:r>
          </a:p>
        </p:txBody>
      </p:sp>
    </p:spTree>
    <p:extLst>
      <p:ext uri="{BB962C8B-B14F-4D97-AF65-F5344CB8AC3E}">
        <p14:creationId xmlns:p14="http://schemas.microsoft.com/office/powerpoint/2010/main" val="13497283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281175"/>
            <a:ext cx="8246069" cy="763525"/>
          </a:xfrm>
        </p:spPr>
        <p:txBody>
          <a:bodyPr>
            <a:normAutofit/>
          </a:bodyPr>
          <a:lstStyle>
            <a:lvl1pPr algn="r">
              <a:defRPr sz="3600" baseline="0">
                <a:solidFill>
                  <a:srgbClr val="007033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6" y="1197405"/>
            <a:ext cx="8246070" cy="3512215"/>
          </a:xfrm>
        </p:spPr>
        <p:txBody>
          <a:bodyPr/>
          <a:lstStyle>
            <a:lvl1pPr algn="l">
              <a:defRPr sz="2800">
                <a:solidFill>
                  <a:schemeClr val="tx1"/>
                </a:solidFill>
              </a:defRPr>
            </a:lvl1pPr>
            <a:lvl2pPr algn="l">
              <a:defRPr>
                <a:solidFill>
                  <a:schemeClr val="tx1"/>
                </a:solidFill>
              </a:defRPr>
            </a:lvl2pPr>
            <a:lvl3pPr algn="l">
              <a:defRPr>
                <a:solidFill>
                  <a:schemeClr val="tx1"/>
                </a:solidFill>
              </a:defRPr>
            </a:lvl3pPr>
            <a:lvl4pPr algn="l">
              <a:defRPr>
                <a:solidFill>
                  <a:schemeClr val="tx1"/>
                </a:solidFill>
              </a:defRPr>
            </a:lvl4pPr>
            <a:lvl5pPr algn="l"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/>
              <a:t>CompEd2019, Chengdu, China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433880"/>
            <a:ext cx="8093365" cy="572644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007033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6" y="1044700"/>
            <a:ext cx="8093364" cy="3511061"/>
          </a:xfrm>
        </p:spPr>
        <p:txBody>
          <a:bodyPr/>
          <a:lstStyle>
            <a:lvl1pPr algn="l">
              <a:defRPr sz="2800">
                <a:solidFill>
                  <a:schemeClr val="tx1"/>
                </a:solidFill>
              </a:defRPr>
            </a:lvl1pPr>
            <a:lvl2pPr algn="l">
              <a:defRPr>
                <a:solidFill>
                  <a:schemeClr val="tx1"/>
                </a:solidFill>
              </a:defRPr>
            </a:lvl2pPr>
            <a:lvl3pPr algn="l">
              <a:defRPr>
                <a:solidFill>
                  <a:schemeClr val="tx1"/>
                </a:solidFill>
              </a:defRPr>
            </a:lvl3pPr>
            <a:lvl4pPr algn="l">
              <a:defRPr>
                <a:solidFill>
                  <a:schemeClr val="tx1"/>
                </a:solidFill>
              </a:defRPr>
            </a:lvl4pPr>
            <a:lvl5pPr algn="l"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/>
              <a:t>CompEd2019, Chengdu, China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/>
              <a:t>CompEd2019, Chengdu, China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281176"/>
            <a:ext cx="8246069" cy="916230"/>
          </a:xfrm>
        </p:spPr>
        <p:txBody>
          <a:bodyPr>
            <a:normAutofit/>
          </a:bodyPr>
          <a:lstStyle>
            <a:lvl1pPr algn="r">
              <a:defRPr sz="3600" baseline="0">
                <a:solidFill>
                  <a:srgbClr val="5EEC3C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6879" y="1655520"/>
            <a:ext cx="4040188" cy="47982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6879" y="2135341"/>
            <a:ext cx="4040188" cy="2137871"/>
          </a:xfrm>
        </p:spPr>
        <p:txBody>
          <a:bodyPr/>
          <a:lstStyle>
            <a:lvl1pPr algn="ctr">
              <a:defRPr sz="2400">
                <a:solidFill>
                  <a:schemeClr val="bg1"/>
                </a:solidFill>
              </a:defRPr>
            </a:lvl1pPr>
            <a:lvl2pPr algn="ctr">
              <a:defRPr sz="2000">
                <a:solidFill>
                  <a:schemeClr val="bg1"/>
                </a:solidFill>
              </a:defRPr>
            </a:lvl2pPr>
            <a:lvl3pPr algn="ctr">
              <a:defRPr sz="1800">
                <a:solidFill>
                  <a:schemeClr val="bg1"/>
                </a:solidFill>
              </a:defRPr>
            </a:lvl3pPr>
            <a:lvl4pPr algn="ctr">
              <a:defRPr sz="1600">
                <a:solidFill>
                  <a:schemeClr val="bg1"/>
                </a:solidFill>
              </a:defRPr>
            </a:lvl4pPr>
            <a:lvl5pPr algn="ctr"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000" y="1655520"/>
            <a:ext cx="4041775" cy="47982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2000" y="2135341"/>
            <a:ext cx="4041775" cy="2137871"/>
          </a:xfrm>
        </p:spPr>
        <p:txBody>
          <a:bodyPr/>
          <a:lstStyle>
            <a:lvl1pPr algn="ctr">
              <a:defRPr sz="2400">
                <a:solidFill>
                  <a:schemeClr val="bg1"/>
                </a:solidFill>
              </a:defRPr>
            </a:lvl1pPr>
            <a:lvl2pPr algn="ctr">
              <a:defRPr sz="2000">
                <a:solidFill>
                  <a:schemeClr val="bg1"/>
                </a:solidFill>
              </a:defRPr>
            </a:lvl2pPr>
            <a:lvl3pPr algn="ctr">
              <a:defRPr sz="1800">
                <a:solidFill>
                  <a:schemeClr val="bg1"/>
                </a:solidFill>
              </a:defRPr>
            </a:lvl3pPr>
            <a:lvl4pPr algn="ctr">
              <a:defRPr sz="1600">
                <a:solidFill>
                  <a:schemeClr val="bg1"/>
                </a:solidFill>
              </a:defRPr>
            </a:lvl4pPr>
            <a:lvl5pPr algn="ctr"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4/23/2020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</p:spPr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/>
              <a:t>CompEd2019, Chengdu, China</a:t>
            </a:r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4/23/2020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</p:spPr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/>
              <a:t>CompEd2019, Chengdu, China</a:t>
            </a:r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4/23/2020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</p:spPr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/>
              <a:t>CompEd2019, Chengdu, China</a:t>
            </a:r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4/23/2020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</p:spPr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/>
              <a:t>CompEd2019, Chengdu, China</a:t>
            </a:r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4/23/2020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FD6D7A0-E93F-41B3-989C-1EFD83334D05}"/>
              </a:ext>
            </a:extLst>
          </p:cNvPr>
          <p:cNvSpPr txBox="1"/>
          <p:nvPr userDrawn="1"/>
        </p:nvSpPr>
        <p:spPr>
          <a:xfrm>
            <a:off x="-9150" y="5213747"/>
            <a:ext cx="83896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>
                <a:solidFill>
                  <a:schemeClr val="bg1">
                    <a:lumMod val="65000"/>
                  </a:schemeClr>
                </a:solidFill>
              </a:rPr>
              <a:t>This presentation uses a free template provided by FPPT.com</a:t>
            </a:r>
          </a:p>
          <a:p>
            <a:r>
              <a:rPr lang="en-US" sz="1400">
                <a:solidFill>
                  <a:schemeClr val="bg1">
                    <a:lumMod val="65000"/>
                  </a:schemeClr>
                </a:solidFill>
              </a:rPr>
              <a:t>www.free-power-point-templates.com</a:t>
            </a:r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1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png"/><Relationship Id="rId5" Type="http://schemas.openxmlformats.org/officeDocument/2006/relationships/image" Target="../media/image4.wmf"/><Relationship Id="rId4" Type="http://schemas.openxmlformats.org/officeDocument/2006/relationships/oleObject" Target="../embeddings/oleObject1.bin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CustomShape 3"/>
          <p:cNvSpPr/>
          <p:nvPr/>
        </p:nvSpPr>
        <p:spPr>
          <a:xfrm>
            <a:off x="914400" y="440308"/>
            <a:ext cx="7268040" cy="98199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n-US" sz="4000" strike="noStrike" dirty="0">
                <a:solidFill>
                  <a:schemeClr val="tx2"/>
                </a:solidFill>
                <a:latin typeface="+mj-lt"/>
                <a:ea typeface="ＭＳ Ｐゴシック"/>
              </a:rPr>
              <a:t>CSCI 204: Data Structures &amp; Algorithms</a:t>
            </a:r>
            <a:endParaRPr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126" name="CustomShape 5"/>
          <p:cNvSpPr/>
          <p:nvPr/>
        </p:nvSpPr>
        <p:spPr>
          <a:xfrm>
            <a:off x="2292357" y="2405062"/>
            <a:ext cx="4114440" cy="933505"/>
          </a:xfrm>
          <a:prstGeom prst="rect">
            <a:avLst/>
          </a:prstGeom>
          <a:noFill/>
          <a:ln w="19080">
            <a:noFill/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n-US" sz="2000" i="1" dirty="0">
                <a:ea typeface="ＭＳ Ｐゴシック"/>
              </a:rPr>
              <a:t>Revised by Xiannong Meng based on textbook author’s notes</a:t>
            </a:r>
            <a:endParaRPr sz="2000" i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F9D70459-44AE-4329-9938-16C992EFD9D0}" type="slidenum">
              <a:rPr lang="uk-UA" sz="1200" strike="noStrike" smtClean="0">
                <a:solidFill>
                  <a:srgbClr val="8B8B8B"/>
                </a:solidFill>
                <a:latin typeface="Calibri"/>
              </a:rPr>
              <a:pPr algn="r">
                <a:lnSpc>
                  <a:spcPct val="100000"/>
                </a:lnSpc>
              </a:pPr>
              <a:t>1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576136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117A9707-57E0-4264-AEFC-A631DA204791}" type="slidenum">
              <a:rPr lang="en-US"/>
              <a:pPr/>
              <a:t>10</a:t>
            </a:fld>
            <a:endParaRPr lang="en-US"/>
          </a:p>
        </p:txBody>
      </p:sp>
      <p:sp>
        <p:nvSpPr>
          <p:cNvPr id="35841" name="Rectangle 1"/>
          <p:cNvSpPr>
            <a:spLocks noGrp="1" noChangeArrowheads="1"/>
          </p:cNvSpPr>
          <p:nvPr>
            <p:ph type="title"/>
          </p:nvPr>
        </p:nvSpPr>
        <p:spPr>
          <a:xfrm>
            <a:off x="1485360" y="205222"/>
            <a:ext cx="6189480" cy="858691"/>
          </a:xfrm>
          <a:solidFill>
            <a:srgbClr val="E6E6E6"/>
          </a:solidFill>
          <a:ln/>
        </p:spPr>
        <p:txBody>
          <a:bodyPr vert="horz" lIns="91440" tIns="24002" rIns="91440" bIns="45720" rtlCol="0" anchor="ctr">
            <a:normAutofit/>
          </a:bodyPr>
          <a:lstStyle/>
          <a:p>
            <a:pPr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  <a:tab pos="5909847" algn="l"/>
              </a:tabLst>
            </a:pPr>
            <a:r>
              <a:rPr lang="en-US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Hash Functions</a:t>
            </a:r>
          </a:p>
        </p:txBody>
      </p:sp>
      <p:sp>
        <p:nvSpPr>
          <p:cNvPr id="358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059785" y="1242131"/>
            <a:ext cx="7024430" cy="3394797"/>
          </a:xfrm>
          <a:ln/>
        </p:spPr>
        <p:txBody>
          <a:bodyPr>
            <a:normAutofit lnSpcReduction="10000"/>
          </a:bodyPr>
          <a:lstStyle/>
          <a:p>
            <a:pPr marL="293765" indent="-220323">
              <a:buSzPct val="45000"/>
              <a:buFont typeface="Wingdings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dirty="0"/>
              <a:t>The efficiency of hashing depends in large part on the selection of a good hash function.</a:t>
            </a:r>
          </a:p>
          <a:p>
            <a:pPr marL="587529" lvl="1" indent="-220323">
              <a:buSzPct val="45000"/>
              <a:buFont typeface="Wingdings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dirty="0"/>
              <a:t>A “perfect” function will map every key to a different table entry.</a:t>
            </a:r>
          </a:p>
          <a:p>
            <a:pPr marL="881293" lvl="2" indent="-195483">
              <a:buSzPct val="75000"/>
              <a:buFont typeface="Symbol" charset="2"/>
              <a:buChar char="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dirty="0"/>
              <a:t>This is seldom achieved except in special cases.</a:t>
            </a:r>
          </a:p>
          <a:p>
            <a:pPr marL="587529" lvl="1" indent="-220323">
              <a:buSzPct val="45000"/>
              <a:buFont typeface="Wingdings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dirty="0"/>
              <a:t>A “good” hash function distributes the keys evenly across the range of table entries.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1208F92D-A2A3-41C1-A09C-6BED38B3EE93}" type="slidenum">
              <a:rPr lang="en-US"/>
              <a:pPr/>
              <a:t>11</a:t>
            </a:fld>
            <a:endParaRPr lang="en-US"/>
          </a:p>
        </p:txBody>
      </p:sp>
      <p:sp>
        <p:nvSpPr>
          <p:cNvPr id="36865" name="Rectangle 1"/>
          <p:cNvSpPr>
            <a:spLocks noGrp="1" noChangeArrowheads="1"/>
          </p:cNvSpPr>
          <p:nvPr>
            <p:ph type="title"/>
          </p:nvPr>
        </p:nvSpPr>
        <p:spPr>
          <a:xfrm>
            <a:off x="1485360" y="205222"/>
            <a:ext cx="6189480" cy="858691"/>
          </a:xfrm>
          <a:ln/>
        </p:spPr>
        <p:txBody>
          <a:bodyPr vert="horz" lIns="91440" tIns="24002" rIns="91440" bIns="45720" rtlCol="0" anchor="ctr">
            <a:normAutofit/>
          </a:bodyPr>
          <a:lstStyle/>
          <a:p>
            <a:pPr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  <a:tab pos="5909847" algn="l"/>
              </a:tabLst>
            </a:pPr>
            <a:r>
              <a:rPr lang="en-US" dirty="0"/>
              <a:t>Function Guidelines</a:t>
            </a:r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059785" y="1242131"/>
            <a:ext cx="7024430" cy="3394797"/>
          </a:xfrm>
          <a:ln/>
        </p:spPr>
        <p:txBody>
          <a:bodyPr>
            <a:normAutofit lnSpcReduction="10000"/>
          </a:bodyPr>
          <a:lstStyle/>
          <a:p>
            <a:pPr marL="293765" indent="-220323">
              <a:buSzPct val="45000"/>
              <a:buFont typeface="Wingdings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dirty="0"/>
              <a:t>Important guidelines to consider in designing a hash function.</a:t>
            </a:r>
          </a:p>
          <a:p>
            <a:pPr marL="587529" lvl="1" indent="-220323">
              <a:buSzPct val="45000"/>
              <a:buFont typeface="Wingdings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dirty="0"/>
              <a:t>Computation should be simple.</a:t>
            </a:r>
          </a:p>
          <a:p>
            <a:pPr marL="587529" lvl="1" indent="-220323">
              <a:buSzPct val="45000"/>
              <a:buFont typeface="Wingdings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dirty="0"/>
              <a:t>Resulting index can not be random.</a:t>
            </a:r>
          </a:p>
          <a:p>
            <a:pPr marL="587529" lvl="1" indent="-220323">
              <a:buSzPct val="45000"/>
              <a:buFont typeface="Wingdings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dirty="0"/>
              <a:t>Every part of a multi-part key should contribute.</a:t>
            </a:r>
          </a:p>
          <a:p>
            <a:pPr marL="587529" lvl="1" indent="-220323">
              <a:buSzPct val="45000"/>
              <a:buFont typeface="Wingdings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dirty="0"/>
              <a:t>Table size should be a prime number.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8BA4B05A-A7E8-4B64-8161-9ED000217E63}" type="slidenum">
              <a:rPr lang="en-US"/>
              <a:pPr/>
              <a:t>12</a:t>
            </a:fld>
            <a:endParaRPr lang="en-US"/>
          </a:p>
        </p:txBody>
      </p:sp>
      <p:sp>
        <p:nvSpPr>
          <p:cNvPr id="37889" name="Rectangle 1"/>
          <p:cNvSpPr>
            <a:spLocks noGrp="1" noChangeArrowheads="1"/>
          </p:cNvSpPr>
          <p:nvPr>
            <p:ph type="title"/>
          </p:nvPr>
        </p:nvSpPr>
        <p:spPr>
          <a:xfrm>
            <a:off x="1485360" y="205222"/>
            <a:ext cx="6189480" cy="858691"/>
          </a:xfrm>
          <a:ln/>
        </p:spPr>
        <p:txBody>
          <a:bodyPr vert="horz" lIns="91440" tIns="24002" rIns="91440" bIns="45720" rtlCol="0" anchor="ctr">
            <a:normAutofit/>
          </a:bodyPr>
          <a:lstStyle/>
          <a:p>
            <a:pPr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  <a:tab pos="5909847" algn="l"/>
              </a:tabLst>
            </a:pPr>
            <a:r>
              <a:rPr lang="en-US" dirty="0"/>
              <a:t>Common Hash Functions</a:t>
            </a:r>
          </a:p>
        </p:txBody>
      </p:sp>
      <p:sp>
        <p:nvSpPr>
          <p:cNvPr id="378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212490" y="1242131"/>
            <a:ext cx="7024430" cy="3394797"/>
          </a:xfrm>
          <a:ln/>
        </p:spPr>
        <p:txBody>
          <a:bodyPr>
            <a:normAutofit fontScale="92500" lnSpcReduction="10000"/>
          </a:bodyPr>
          <a:lstStyle/>
          <a:p>
            <a:pPr marL="293765" indent="-220323">
              <a:buSzPct val="45000"/>
              <a:buFont typeface="Wingdings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  <a:tab pos="5909847" algn="l"/>
              </a:tabLst>
            </a:pPr>
            <a:r>
              <a:rPr lang="en-US" b="1" dirty="0"/>
              <a:t>Division</a:t>
            </a:r>
            <a:r>
              <a:rPr lang="en-US" dirty="0"/>
              <a:t> – simplest for integer values.</a:t>
            </a:r>
          </a:p>
          <a:p>
            <a:pPr marL="293765" indent="-220323">
              <a:buSzPct val="45000"/>
              <a:buNone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  <a:tab pos="5909847" algn="l"/>
              </a:tabLst>
            </a:pPr>
            <a:endParaRPr lang="en-US" dirty="0"/>
          </a:p>
          <a:p>
            <a:pPr marL="587529" lvl="1" indent="-220323">
              <a:buSzPct val="45000"/>
              <a:buNone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  <a:tab pos="5909847" algn="l"/>
              </a:tabLst>
            </a:pPr>
            <a:endParaRPr lang="en-US" dirty="0"/>
          </a:p>
          <a:p>
            <a:pPr marL="293765" indent="-220323">
              <a:buSzPct val="45000"/>
              <a:buFont typeface="Wingdings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  <a:tab pos="5909847" algn="l"/>
              </a:tabLst>
            </a:pPr>
            <a:r>
              <a:rPr lang="en-US" b="1" dirty="0"/>
              <a:t>Truncation</a:t>
            </a:r>
            <a:r>
              <a:rPr lang="en-US" dirty="0"/>
              <a:t> – some columns in the key are ignored.</a:t>
            </a:r>
          </a:p>
          <a:p>
            <a:pPr marL="587529" lvl="1" indent="-220323">
              <a:buSzPct val="45000"/>
              <a:buFont typeface="Wingdings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  <a:tab pos="5909847" algn="l"/>
              </a:tabLst>
            </a:pPr>
            <a:r>
              <a:rPr lang="en-US" dirty="0"/>
              <a:t>Example: assume keys composed of 7 digits.</a:t>
            </a:r>
          </a:p>
          <a:p>
            <a:pPr marL="587529" lvl="1" indent="-220323">
              <a:buSzPct val="45000"/>
              <a:buFont typeface="Wingdings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  <a:tab pos="5909847" algn="l"/>
              </a:tabLst>
            </a:pPr>
            <a:r>
              <a:rPr lang="en-US" dirty="0"/>
              <a:t>Use the 1</a:t>
            </a:r>
            <a:r>
              <a:rPr lang="en-US" baseline="33000" dirty="0"/>
              <a:t>st</a:t>
            </a:r>
            <a:r>
              <a:rPr lang="en-US" dirty="0"/>
              <a:t>, 3</a:t>
            </a:r>
            <a:r>
              <a:rPr lang="en-US" baseline="33000" dirty="0"/>
              <a:t>rd</a:t>
            </a:r>
            <a:r>
              <a:rPr lang="en-US" dirty="0"/>
              <a:t>, 6</a:t>
            </a:r>
            <a:r>
              <a:rPr lang="en-US" baseline="33000" dirty="0"/>
              <a:t>th</a:t>
            </a:r>
            <a:r>
              <a:rPr lang="en-US" dirty="0"/>
              <a:t> digits to form an index (M = 1000).</a:t>
            </a:r>
          </a:p>
          <a:p>
            <a:pPr marL="293765" indent="-220323">
              <a:buSzPct val="45000"/>
              <a:buNone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  <a:tab pos="5909847" algn="l"/>
              </a:tabLst>
            </a:pPr>
            <a:endParaRPr lang="en-US" dirty="0"/>
          </a:p>
        </p:txBody>
      </p:sp>
      <p:sp>
        <p:nvSpPr>
          <p:cNvPr id="37891" name="Text Box 3"/>
          <p:cNvSpPr txBox="1">
            <a:spLocks noChangeArrowheads="1"/>
          </p:cNvSpPr>
          <p:nvPr/>
        </p:nvSpPr>
        <p:spPr bwMode="auto">
          <a:xfrm>
            <a:off x="3086100" y="1891278"/>
            <a:ext cx="2707540" cy="375061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9525">
            <a:noFill/>
            <a:round/>
            <a:headEnd/>
            <a:tailEnd/>
          </a:ln>
          <a:effectLst/>
        </p:spPr>
        <p:txBody>
          <a:bodyPr wrap="none" lIns="0" tIns="10286" rIns="0" bIns="0"/>
          <a:lstStyle/>
          <a:p>
            <a:pPr>
              <a:lnSpc>
                <a:spcPct val="94000"/>
              </a:lnSpc>
              <a:tabLst>
                <a:tab pos="492488" algn="l"/>
                <a:tab pos="984974" algn="l"/>
                <a:tab pos="1477462" algn="l"/>
              </a:tabLst>
            </a:pPr>
            <a:r>
              <a:rPr lang="en-US" sz="2100" dirty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h(key) = key % M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8F54FEE4-6C70-494D-A1C9-9D7F1C0E19AA}" type="slidenum">
              <a:rPr lang="en-US"/>
              <a:pPr/>
              <a:t>13</a:t>
            </a:fld>
            <a:endParaRPr lang="en-US"/>
          </a:p>
        </p:txBody>
      </p:sp>
      <p:sp>
        <p:nvSpPr>
          <p:cNvPr id="38913" name="Rectangle 1"/>
          <p:cNvSpPr>
            <a:spLocks noGrp="1" noChangeArrowheads="1"/>
          </p:cNvSpPr>
          <p:nvPr>
            <p:ph type="title"/>
          </p:nvPr>
        </p:nvSpPr>
        <p:spPr>
          <a:xfrm>
            <a:off x="1485360" y="205222"/>
            <a:ext cx="6189480" cy="858691"/>
          </a:xfrm>
          <a:ln/>
        </p:spPr>
        <p:txBody>
          <a:bodyPr vert="horz" lIns="91440" tIns="24002" rIns="91440" bIns="45720" rtlCol="0" anchor="ctr">
            <a:normAutofit/>
          </a:bodyPr>
          <a:lstStyle/>
          <a:p>
            <a:pPr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  <a:tab pos="5909847" algn="l"/>
              </a:tabLst>
            </a:pPr>
            <a:r>
              <a:rPr lang="en-US" dirty="0"/>
              <a:t>Common Hash Functions</a:t>
            </a:r>
          </a:p>
        </p:txBody>
      </p:sp>
      <p:sp>
        <p:nvSpPr>
          <p:cNvPr id="3891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365194" y="1242131"/>
            <a:ext cx="6566315" cy="3394797"/>
          </a:xfrm>
          <a:ln/>
        </p:spPr>
        <p:txBody>
          <a:bodyPr>
            <a:normAutofit/>
          </a:bodyPr>
          <a:lstStyle/>
          <a:p>
            <a:pPr marL="293765" indent="-220323">
              <a:buSzPct val="45000"/>
              <a:buFont typeface="Wingdings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  <a:tab pos="5909847" algn="l"/>
              </a:tabLst>
            </a:pPr>
            <a:r>
              <a:rPr lang="en-US" b="1" dirty="0"/>
              <a:t>Folding</a:t>
            </a:r>
            <a:r>
              <a:rPr lang="en-US" dirty="0"/>
              <a:t> – key is split into multiple parts then combined into a single value.</a:t>
            </a:r>
          </a:p>
          <a:p>
            <a:pPr marL="587529" lvl="1" indent="-220323">
              <a:buSzPct val="45000"/>
              <a:buFont typeface="Wingdings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  <a:tab pos="5909847" algn="l"/>
              </a:tabLst>
            </a:pPr>
            <a:r>
              <a:rPr lang="en-US" dirty="0"/>
              <a:t>Given the key value 4873152, split it into three smaller values (48, 73, 152).</a:t>
            </a:r>
          </a:p>
          <a:p>
            <a:pPr marL="587529" lvl="1" indent="-220323">
              <a:buSzPct val="45000"/>
              <a:buFont typeface="Wingdings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  <a:tab pos="5909847" algn="l"/>
              </a:tabLst>
            </a:pPr>
            <a:r>
              <a:rPr lang="en-US" dirty="0"/>
              <a:t>Add the values together and use with division.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ACAE14A9-5656-458B-A25B-D41BA1C88D51}" type="slidenum">
              <a:rPr lang="en-US"/>
              <a:pPr/>
              <a:t>14</a:t>
            </a:fld>
            <a:endParaRPr lang="en-US"/>
          </a:p>
        </p:txBody>
      </p:sp>
      <p:sp>
        <p:nvSpPr>
          <p:cNvPr id="39937" name="Rectangle 1"/>
          <p:cNvSpPr>
            <a:spLocks noGrp="1" noChangeArrowheads="1"/>
          </p:cNvSpPr>
          <p:nvPr>
            <p:ph type="title"/>
          </p:nvPr>
        </p:nvSpPr>
        <p:spPr>
          <a:xfrm>
            <a:off x="1485360" y="205222"/>
            <a:ext cx="6189480" cy="858691"/>
          </a:xfrm>
          <a:ln/>
        </p:spPr>
        <p:txBody>
          <a:bodyPr vert="horz" lIns="91440" tIns="24002" rIns="91440" bIns="45720" rtlCol="0" anchor="ctr">
            <a:normAutofit/>
          </a:bodyPr>
          <a:lstStyle/>
          <a:p>
            <a:pPr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  <a:tab pos="5909847" algn="l"/>
              </a:tabLst>
            </a:pPr>
            <a:r>
              <a:rPr lang="en-US" dirty="0"/>
              <a:t>Hashing Strings</a:t>
            </a:r>
          </a:p>
        </p:txBody>
      </p:sp>
      <p:sp>
        <p:nvSpPr>
          <p:cNvPr id="399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365195" y="1052213"/>
            <a:ext cx="6871725" cy="3394797"/>
          </a:xfrm>
          <a:ln/>
        </p:spPr>
        <p:txBody>
          <a:bodyPr>
            <a:normAutofit fontScale="92500" lnSpcReduction="10000"/>
          </a:bodyPr>
          <a:lstStyle/>
          <a:p>
            <a:pPr marL="293765" indent="-220323">
              <a:spcBef>
                <a:spcPts val="300"/>
              </a:spcBef>
              <a:spcAft>
                <a:spcPts val="300"/>
              </a:spcAft>
              <a:buSzPct val="45000"/>
              <a:buFont typeface="Wingdings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dirty="0"/>
              <a:t>Strings can also be stored in a hash table.</a:t>
            </a:r>
          </a:p>
          <a:p>
            <a:pPr marL="587529" lvl="1" indent="-220323">
              <a:spcBef>
                <a:spcPts val="300"/>
              </a:spcBef>
              <a:spcAft>
                <a:spcPts val="300"/>
              </a:spcAft>
              <a:buSzPct val="45000"/>
              <a:buFont typeface="Wingdings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dirty="0"/>
              <a:t>Convert to an integer value that can be used with the division or truncation methods.</a:t>
            </a:r>
          </a:p>
          <a:p>
            <a:pPr marL="293765" indent="-220323">
              <a:spcBef>
                <a:spcPts val="300"/>
              </a:spcBef>
              <a:spcAft>
                <a:spcPts val="300"/>
              </a:spcAft>
              <a:buSzPct val="45000"/>
              <a:buFont typeface="Wingdings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dirty="0"/>
              <a:t>Simplest approach: sum the ASCII values of individual characters.</a:t>
            </a:r>
          </a:p>
          <a:p>
            <a:pPr marL="587529" lvl="1" indent="-220323">
              <a:spcBef>
                <a:spcPts val="300"/>
              </a:spcBef>
              <a:spcAft>
                <a:spcPts val="300"/>
              </a:spcAft>
              <a:buSzPct val="45000"/>
              <a:buFont typeface="Wingdings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dirty="0"/>
              <a:t>Short strings will not hash to larger table entries.</a:t>
            </a:r>
          </a:p>
          <a:p>
            <a:pPr marL="287492" indent="-220323">
              <a:spcBef>
                <a:spcPts val="300"/>
              </a:spcBef>
              <a:spcAft>
                <a:spcPts val="300"/>
              </a:spcAft>
              <a:buSzPct val="45000"/>
              <a:buFont typeface="Wingdings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dirty="0"/>
              <a:t>Better approach: use a polynomial.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4529138" y="2490788"/>
          <a:ext cx="85725" cy="161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Equation" r:id="rId4" imgW="114120" imgH="215640" progId="Equation.3">
                  <p:embed/>
                </p:oleObj>
              </mc:Choice>
              <mc:Fallback>
                <p:oleObj name="Equation" r:id="rId4" imgW="114120" imgH="215640" progId="Equation.3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29138" y="2490788"/>
                        <a:ext cx="85725" cy="161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>
        <mc:Choice xmlns:a14="http://schemas.microsoft.com/office/drawing/2010/main" Requires="a14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FF04961F-1BD5-488B-9900-E6717DFD154F}"/>
                  </a:ext>
                </a:extLst>
              </p:cNvPr>
              <p:cNvSpPr/>
              <p:nvPr/>
            </p:nvSpPr>
            <p:spPr>
              <a:xfrm>
                <a:off x="1611973" y="4351521"/>
                <a:ext cx="5489032" cy="369332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r>
                        <a:rPr lang="en-US" i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−2</m:t>
                          </m:r>
                        </m:sup>
                      </m:sSup>
                      <m:r>
                        <a:rPr lang="en-US" i="0">
                          <a:latin typeface="Cambria Math" panose="02040503050406030204" pitchFamily="18" charset="0"/>
                        </a:rPr>
                        <m:t>+…+ 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−3</m:t>
                          </m:r>
                        </m:sub>
                      </m:sSub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i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−2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i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−1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FF04961F-1BD5-488B-9900-E6717DFD154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11973" y="4351521"/>
                <a:ext cx="5489032" cy="36933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C65353E9-A093-49DE-9E99-0CB1F6DC56C8}" type="slidenum">
              <a:rPr lang="en-US"/>
              <a:pPr/>
              <a:t>15</a:t>
            </a:fld>
            <a:endParaRPr lang="en-US"/>
          </a:p>
        </p:txBody>
      </p:sp>
      <p:sp>
        <p:nvSpPr>
          <p:cNvPr id="40961" name="Rectangle 1"/>
          <p:cNvSpPr>
            <a:spLocks noGrp="1" noChangeArrowheads="1"/>
          </p:cNvSpPr>
          <p:nvPr>
            <p:ph type="title"/>
          </p:nvPr>
        </p:nvSpPr>
        <p:spPr>
          <a:xfrm>
            <a:off x="1485360" y="205222"/>
            <a:ext cx="6189480" cy="858691"/>
          </a:xfrm>
          <a:solidFill>
            <a:srgbClr val="E6E6E6"/>
          </a:solidFill>
          <a:ln/>
        </p:spPr>
        <p:txBody>
          <a:bodyPr vert="horz" lIns="91440" tIns="24002" rIns="91440" bIns="45720" rtlCol="0" anchor="ctr">
            <a:normAutofit/>
          </a:bodyPr>
          <a:lstStyle/>
          <a:p>
            <a:pPr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  <a:tab pos="5909847" algn="l"/>
              </a:tabLst>
            </a:pPr>
            <a:r>
              <a:rPr lang="en-US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The </a:t>
            </a:r>
            <a:r>
              <a:rPr lang="en-US" dirty="0" err="1">
                <a:effectLst>
                  <a:outerShdw blurRad="38100" dist="38100" dir="2700000" algn="tl">
                    <a:srgbClr val="FFFFFF"/>
                  </a:outerShdw>
                </a:effectLst>
              </a:rPr>
              <a:t>HashMap</a:t>
            </a:r>
            <a:r>
              <a:rPr lang="en-US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 ADT</a:t>
            </a:r>
          </a:p>
        </p:txBody>
      </p:sp>
      <p:sp>
        <p:nvSpPr>
          <p:cNvPr id="4096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212489" y="1242131"/>
            <a:ext cx="6871725" cy="3394797"/>
          </a:xfrm>
          <a:ln/>
        </p:spPr>
        <p:txBody>
          <a:bodyPr/>
          <a:lstStyle/>
          <a:p>
            <a:pPr marL="293765" indent="-220323">
              <a:buSzPct val="45000"/>
              <a:buFont typeface="Wingdings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dirty="0"/>
              <a:t>Hash tables are commonly used to implement a map or dictionary.</a:t>
            </a:r>
          </a:p>
          <a:p>
            <a:pPr marL="587529" lvl="1" indent="-220323">
              <a:buSzPct val="45000"/>
              <a:buFont typeface="Wingdings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dirty="0"/>
              <a:t>Same as the Map ADT.</a:t>
            </a:r>
          </a:p>
          <a:p>
            <a:pPr marL="587529" lvl="1" indent="-220323">
              <a:buSzPct val="45000"/>
              <a:buFont typeface="Wingdings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dirty="0"/>
              <a:t>Keys must be </a:t>
            </a:r>
            <a:r>
              <a:rPr lang="en-US" dirty="0" err="1"/>
              <a:t>hashable</a:t>
            </a:r>
            <a:r>
              <a:rPr lang="en-US" dirty="0"/>
              <a:t>.</a:t>
            </a:r>
          </a:p>
          <a:p>
            <a:pPr marL="293765" indent="-220323">
              <a:buSzPct val="45000"/>
              <a:buFont typeface="Wingdings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dirty="0"/>
              <a:t>Python's dictionary is implemented using a hash table.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7BB3F73B-CD50-4E41-A8F2-46D4BF7F906B}" type="slidenum">
              <a:rPr lang="en-US"/>
              <a:pPr/>
              <a:t>16</a:t>
            </a:fld>
            <a:endParaRPr lang="en-US"/>
          </a:p>
        </p:txBody>
      </p:sp>
      <p:sp>
        <p:nvSpPr>
          <p:cNvPr id="41985" name="Rectangle 1"/>
          <p:cNvSpPr>
            <a:spLocks noGrp="1" noChangeArrowheads="1"/>
          </p:cNvSpPr>
          <p:nvPr>
            <p:ph type="title"/>
          </p:nvPr>
        </p:nvSpPr>
        <p:spPr>
          <a:xfrm>
            <a:off x="1485360" y="205222"/>
            <a:ext cx="6189480" cy="858691"/>
          </a:xfrm>
          <a:ln/>
        </p:spPr>
        <p:txBody>
          <a:bodyPr vert="horz" lIns="91440" tIns="24002" rIns="91440" bIns="45720" rtlCol="0" anchor="ctr">
            <a:normAutofit/>
          </a:bodyPr>
          <a:lstStyle/>
          <a:p>
            <a:pPr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  <a:tab pos="5909847" algn="l"/>
              </a:tabLst>
            </a:pPr>
            <a:r>
              <a:rPr lang="en-US" dirty="0" err="1"/>
              <a:t>HashMap</a:t>
            </a:r>
            <a:r>
              <a:rPr lang="en-US" dirty="0"/>
              <a:t> Implementation</a:t>
            </a:r>
          </a:p>
        </p:txBody>
      </p:sp>
      <p:sp>
        <p:nvSpPr>
          <p:cNvPr id="4198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07080" y="1010009"/>
            <a:ext cx="6653280" cy="3394797"/>
          </a:xfrm>
          <a:ln/>
        </p:spPr>
        <p:txBody>
          <a:bodyPr/>
          <a:lstStyle/>
          <a:p>
            <a:pPr marL="293765" indent="-220323">
              <a:spcBef>
                <a:spcPts val="450"/>
              </a:spcBef>
              <a:spcAft>
                <a:spcPts val="450"/>
              </a:spcAft>
              <a:buSzPct val="45000"/>
              <a:buFont typeface="Wingdings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dirty="0"/>
              <a:t>Hash table:</a:t>
            </a:r>
          </a:p>
          <a:p>
            <a:pPr marL="587529" lvl="1" indent="-220323">
              <a:spcBef>
                <a:spcPts val="450"/>
              </a:spcBef>
              <a:spcAft>
                <a:spcPts val="450"/>
              </a:spcAft>
              <a:buSzPct val="45000"/>
              <a:buFont typeface="Wingdings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dirty="0"/>
              <a:t>Initial size: M = 7</a:t>
            </a:r>
          </a:p>
          <a:p>
            <a:pPr marL="587529" lvl="1" indent="-220323">
              <a:spcBef>
                <a:spcPts val="450"/>
              </a:spcBef>
              <a:spcAft>
                <a:spcPts val="450"/>
              </a:spcAft>
              <a:buSzPct val="45000"/>
              <a:buFont typeface="Wingdings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dirty="0"/>
              <a:t>Must expand as needed.</a:t>
            </a:r>
          </a:p>
          <a:p>
            <a:pPr marL="587529" lvl="1" indent="-220323">
              <a:spcBef>
                <a:spcPts val="450"/>
              </a:spcBef>
              <a:spcAft>
                <a:spcPts val="450"/>
              </a:spcAft>
              <a:buSzPct val="45000"/>
              <a:buFont typeface="Wingdings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dirty="0"/>
              <a:t>Load factor: 2/3</a:t>
            </a:r>
          </a:p>
          <a:p>
            <a:pPr marL="587529" lvl="1" indent="-220323">
              <a:spcBef>
                <a:spcPts val="450"/>
              </a:spcBef>
              <a:spcAft>
                <a:spcPts val="450"/>
              </a:spcAft>
              <a:buSzPct val="45000"/>
              <a:buFont typeface="Wingdings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dirty="0"/>
              <a:t>Expansion size: 2M + 1</a:t>
            </a:r>
          </a:p>
          <a:p>
            <a:pPr marL="293765" indent="-220323">
              <a:spcBef>
                <a:spcPts val="450"/>
              </a:spcBef>
              <a:spcAft>
                <a:spcPts val="450"/>
              </a:spcAft>
              <a:buSzPct val="45000"/>
              <a:buFont typeface="Wingdings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dirty="0"/>
              <a:t>Entries:</a:t>
            </a:r>
          </a:p>
        </p:txBody>
      </p:sp>
      <p:sp>
        <p:nvSpPr>
          <p:cNvPr id="41987" name="Text Box 3"/>
          <p:cNvSpPr txBox="1">
            <a:spLocks noChangeArrowheads="1"/>
          </p:cNvSpPr>
          <p:nvPr/>
        </p:nvSpPr>
        <p:spPr bwMode="auto">
          <a:xfrm>
            <a:off x="3808474" y="3801871"/>
            <a:ext cx="4878325" cy="1239236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9525">
            <a:noFill/>
            <a:round/>
            <a:headEnd/>
            <a:tailEnd/>
          </a:ln>
          <a:effectLst/>
        </p:spPr>
        <p:txBody>
          <a:bodyPr wrap="none" lIns="0" tIns="10286" rIns="0" bIns="0"/>
          <a:lstStyle/>
          <a:p>
            <a:pPr>
              <a:lnSpc>
                <a:spcPct val="94000"/>
              </a:lnSpc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</a:tabLst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class</a:t>
            </a:r>
            <a:r>
              <a:rPr lang="en-US" dirty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 _</a:t>
            </a:r>
            <a:r>
              <a:rPr lang="en-US" dirty="0" err="1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MapEntry</a:t>
            </a:r>
            <a:r>
              <a:rPr lang="en-US" dirty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 :              </a:t>
            </a:r>
          </a:p>
          <a:p>
            <a:pPr>
              <a:lnSpc>
                <a:spcPct val="94000"/>
              </a:lnSpc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</a:tabLst>
            </a:pPr>
            <a:r>
              <a:rPr lang="en-US" dirty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  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def</a:t>
            </a:r>
            <a:r>
              <a:rPr lang="en-US" dirty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 __init__( self, key, value ):</a:t>
            </a:r>
          </a:p>
          <a:p>
            <a:pPr>
              <a:lnSpc>
                <a:spcPct val="94000"/>
              </a:lnSpc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</a:tabLst>
            </a:pPr>
            <a:r>
              <a:rPr lang="en-US" dirty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    </a:t>
            </a:r>
            <a:r>
              <a:rPr lang="en-US" dirty="0" err="1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self.key</a:t>
            </a:r>
            <a:r>
              <a:rPr lang="en-US" dirty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 = key</a:t>
            </a:r>
          </a:p>
          <a:p>
            <a:pPr>
              <a:lnSpc>
                <a:spcPct val="94000"/>
              </a:lnSpc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</a:tabLst>
            </a:pPr>
            <a:r>
              <a:rPr lang="en-US" dirty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    </a:t>
            </a:r>
            <a:r>
              <a:rPr lang="en-US" dirty="0" err="1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self.value</a:t>
            </a:r>
            <a:r>
              <a:rPr lang="en-US" dirty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 = value      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6CA6F034-5E4E-4C93-8226-73A82067FA34}" type="slidenum">
              <a:rPr lang="en-US"/>
              <a:pPr/>
              <a:t>17</a:t>
            </a:fld>
            <a:endParaRPr lang="en-US"/>
          </a:p>
        </p:txBody>
      </p:sp>
      <p:sp>
        <p:nvSpPr>
          <p:cNvPr id="43009" name="Rectangle 1"/>
          <p:cNvSpPr>
            <a:spLocks noGrp="1" noChangeArrowheads="1"/>
          </p:cNvSpPr>
          <p:nvPr>
            <p:ph type="title"/>
          </p:nvPr>
        </p:nvSpPr>
        <p:spPr>
          <a:xfrm>
            <a:off x="1485360" y="205222"/>
            <a:ext cx="6189480" cy="858691"/>
          </a:xfrm>
          <a:ln/>
        </p:spPr>
        <p:txBody>
          <a:bodyPr vert="horz" lIns="91440" tIns="24002" rIns="91440" bIns="45720" rtlCol="0" anchor="ctr">
            <a:normAutofit/>
          </a:bodyPr>
          <a:lstStyle/>
          <a:p>
            <a:pPr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  <a:tab pos="5909847" algn="l"/>
              </a:tabLst>
            </a:pPr>
            <a:r>
              <a:rPr lang="en-US" dirty="0" err="1"/>
              <a:t>HashMap</a:t>
            </a:r>
            <a:r>
              <a:rPr lang="en-US" dirty="0"/>
              <a:t> Implementation</a:t>
            </a:r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059785" y="1242131"/>
            <a:ext cx="7482545" cy="3394797"/>
          </a:xfrm>
          <a:ln/>
        </p:spPr>
        <p:txBody>
          <a:bodyPr>
            <a:normAutofit fontScale="85000" lnSpcReduction="20000"/>
          </a:bodyPr>
          <a:lstStyle/>
          <a:p>
            <a:pPr marL="293765" indent="-220323">
              <a:buSzPct val="45000"/>
              <a:buFont typeface="Wingdings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dirty="0"/>
              <a:t>Use double hashing:</a:t>
            </a:r>
          </a:p>
          <a:p>
            <a:pPr marL="587529" lvl="1" indent="-220323">
              <a:spcAft>
                <a:spcPts val="4898"/>
              </a:spcAft>
              <a:buSzPct val="45000"/>
              <a:buFont typeface="Wingdings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dirty="0"/>
              <a:t>Hash function:</a:t>
            </a:r>
          </a:p>
          <a:p>
            <a:pPr marL="587529" lvl="1" indent="-220323">
              <a:spcAft>
                <a:spcPts val="4898"/>
              </a:spcAft>
              <a:buSzPct val="45000"/>
              <a:buFont typeface="Wingdings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dirty="0"/>
              <a:t>Probe function:</a:t>
            </a:r>
          </a:p>
          <a:p>
            <a:pPr marL="293765" indent="-220323">
              <a:lnSpc>
                <a:spcPct val="94000"/>
              </a:lnSpc>
              <a:buSzPct val="45000"/>
              <a:buFont typeface="Wingdings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dirty="0">
                <a:latin typeface="Courier New" pitchFamily="49" charset="0"/>
              </a:rPr>
              <a:t>hash()</a:t>
            </a:r>
            <a:r>
              <a:rPr lang="en-US" dirty="0"/>
              <a:t> is Python's built-in </a:t>
            </a:r>
            <a:r>
              <a:rPr lang="en-US" dirty="0">
                <a:latin typeface="Courier New" pitchFamily="49" charset="0"/>
              </a:rPr>
              <a:t>hash()</a:t>
            </a:r>
            <a:r>
              <a:rPr lang="en-US" dirty="0"/>
              <a:t> function.</a:t>
            </a:r>
          </a:p>
          <a:p>
            <a:pPr marL="587529" lvl="1" indent="-220323">
              <a:buSzPct val="45000"/>
              <a:buFont typeface="Wingdings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dirty="0"/>
              <a:t>Takes a built-in type as the key and returns an </a:t>
            </a:r>
            <a:r>
              <a:rPr lang="en-US" dirty="0" err="1"/>
              <a:t>int</a:t>
            </a:r>
            <a:r>
              <a:rPr lang="en-US" dirty="0"/>
              <a:t> value that can be used with division method.</a:t>
            </a:r>
          </a:p>
        </p:txBody>
      </p:sp>
      <p:sp>
        <p:nvSpPr>
          <p:cNvPr id="43011" name="Text Box 3"/>
          <p:cNvSpPr txBox="1">
            <a:spLocks noChangeArrowheads="1"/>
          </p:cNvSpPr>
          <p:nvPr/>
        </p:nvSpPr>
        <p:spPr bwMode="auto">
          <a:xfrm>
            <a:off x="2674707" y="2010276"/>
            <a:ext cx="4798687" cy="361838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9525">
            <a:noFill/>
            <a:round/>
            <a:headEnd/>
            <a:tailEnd/>
          </a:ln>
          <a:effectLst/>
        </p:spPr>
        <p:txBody>
          <a:bodyPr wrap="none" lIns="0" tIns="10286" rIns="0" bIns="0"/>
          <a:lstStyle/>
          <a:p>
            <a:pPr>
              <a:lnSpc>
                <a:spcPct val="94000"/>
              </a:lnSpc>
              <a:tabLst>
                <a:tab pos="492488" algn="l"/>
                <a:tab pos="984974" algn="l"/>
                <a:tab pos="1477462" algn="l"/>
                <a:tab pos="1969949" algn="l"/>
                <a:tab pos="2462436" algn="l"/>
              </a:tabLst>
            </a:pPr>
            <a:r>
              <a:rPr lang="en-US" sz="2100" dirty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h(key) = |hash(key)| % M</a:t>
            </a:r>
          </a:p>
        </p:txBody>
      </p:sp>
      <p:sp>
        <p:nvSpPr>
          <p:cNvPr id="43012" name="Text Box 4"/>
          <p:cNvSpPr txBox="1">
            <a:spLocks noChangeArrowheads="1"/>
          </p:cNvSpPr>
          <p:nvPr/>
        </p:nvSpPr>
        <p:spPr bwMode="auto">
          <a:xfrm>
            <a:off x="2674709" y="2952305"/>
            <a:ext cx="4798686" cy="361838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9525">
            <a:noFill/>
            <a:round/>
            <a:headEnd/>
            <a:tailEnd/>
          </a:ln>
          <a:effectLst/>
        </p:spPr>
        <p:txBody>
          <a:bodyPr wrap="none" lIns="0" tIns="10286" rIns="0" bIns="0"/>
          <a:lstStyle/>
          <a:p>
            <a:pPr>
              <a:lnSpc>
                <a:spcPct val="94000"/>
              </a:lnSpc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</a:tabLst>
            </a:pPr>
            <a:r>
              <a:rPr lang="en-US" dirty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hp(key) = 1 + |hash(key)| % (M - 2)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A574FA5B-A555-454A-9A7F-8A6D38D6C2FE}" type="slidenum">
              <a:rPr lang="en-US"/>
              <a:pPr/>
              <a:t>18</a:t>
            </a:fld>
            <a:endParaRPr lang="en-US"/>
          </a:p>
        </p:txBody>
      </p:sp>
      <p:sp>
        <p:nvSpPr>
          <p:cNvPr id="44033" name="Rectangle 1"/>
          <p:cNvSpPr>
            <a:spLocks noGrp="1" noChangeArrowheads="1"/>
          </p:cNvSpPr>
          <p:nvPr>
            <p:ph type="title"/>
          </p:nvPr>
        </p:nvSpPr>
        <p:spPr>
          <a:xfrm>
            <a:off x="1485360" y="205222"/>
            <a:ext cx="6189480" cy="858691"/>
          </a:xfrm>
          <a:solidFill>
            <a:srgbClr val="E6E6E6"/>
          </a:solidFill>
          <a:ln/>
        </p:spPr>
        <p:txBody>
          <a:bodyPr vert="horz" lIns="91440" tIns="24002" rIns="91440" bIns="45720" rtlCol="0" anchor="ctr">
            <a:normAutofit/>
          </a:bodyPr>
          <a:lstStyle/>
          <a:p>
            <a:pPr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  <a:tab pos="5909847" algn="l"/>
              </a:tabLst>
            </a:pPr>
            <a:r>
              <a:rPr lang="en-US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Application: Histograms</a:t>
            </a:r>
          </a:p>
        </p:txBody>
      </p:sp>
      <p:sp>
        <p:nvSpPr>
          <p:cNvPr id="4403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059785" y="1147172"/>
            <a:ext cx="7024430" cy="3394797"/>
          </a:xfrm>
          <a:ln/>
        </p:spPr>
        <p:txBody>
          <a:bodyPr/>
          <a:lstStyle/>
          <a:p>
            <a:pPr marL="293765" indent="-220323">
              <a:buSzPct val="45000"/>
              <a:buFont typeface="Wingdings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dirty="0"/>
              <a:t>Graphical chart of tabulated frequencies.</a:t>
            </a:r>
          </a:p>
          <a:p>
            <a:pPr marL="587529" lvl="1" indent="-220323">
              <a:buSzPct val="45000"/>
              <a:buFont typeface="Wingdings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dirty="0"/>
              <a:t>Very common in statistics.</a:t>
            </a:r>
          </a:p>
          <a:p>
            <a:pPr marL="587529" lvl="1" indent="-220323">
              <a:buSzPct val="45000"/>
              <a:buFont typeface="Wingdings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dirty="0"/>
              <a:t>Used to show the distribution of data</a:t>
            </a:r>
          </a:p>
        </p:txBody>
      </p:sp>
      <p:pic>
        <p:nvPicPr>
          <p:cNvPr id="4403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96080" y="2618412"/>
            <a:ext cx="2768040" cy="242269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24404A7E-C14C-4F26-AE8E-56BEE99221EB}" type="slidenum">
              <a:rPr lang="en-US"/>
              <a:pPr/>
              <a:t>19</a:t>
            </a:fld>
            <a:endParaRPr lang="en-US"/>
          </a:p>
        </p:txBody>
      </p:sp>
      <p:sp>
        <p:nvSpPr>
          <p:cNvPr id="45057" name="Rectangle 1"/>
          <p:cNvSpPr>
            <a:spLocks noGrp="1" noChangeArrowheads="1"/>
          </p:cNvSpPr>
          <p:nvPr>
            <p:ph type="title"/>
          </p:nvPr>
        </p:nvSpPr>
        <p:spPr>
          <a:xfrm>
            <a:off x="1485360" y="205222"/>
            <a:ext cx="6189480" cy="858691"/>
          </a:xfrm>
          <a:ln/>
        </p:spPr>
        <p:txBody>
          <a:bodyPr vert="horz" lIns="91440" tIns="24002" rIns="91440" bIns="45720" rtlCol="0" anchor="ctr">
            <a:normAutofit/>
          </a:bodyPr>
          <a:lstStyle/>
          <a:p>
            <a:pPr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  <a:tab pos="5909847" algn="l"/>
              </a:tabLst>
            </a:pPr>
            <a:r>
              <a:rPr lang="en-US" dirty="0"/>
              <a:t>The Histogram ADT</a:t>
            </a:r>
          </a:p>
        </p:txBody>
      </p:sp>
      <p:sp>
        <p:nvSpPr>
          <p:cNvPr id="4505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059785" y="1031111"/>
            <a:ext cx="7329840" cy="3394797"/>
          </a:xfrm>
          <a:ln/>
        </p:spPr>
        <p:txBody>
          <a:bodyPr/>
          <a:lstStyle/>
          <a:p>
            <a:pPr marL="293765" indent="-220323">
              <a:buSzPct val="45000"/>
              <a:buFont typeface="Wingdings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dirty="0"/>
              <a:t>A histogram is a container that can be used to collect and store discrete frequency counts across multiple categories.</a:t>
            </a:r>
          </a:p>
          <a:p>
            <a:pPr marL="587529" lvl="1" indent="-220323">
              <a:buSzPct val="45000"/>
              <a:buFont typeface="Wingdings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dirty="0"/>
              <a:t>The category objects must be comparable.</a:t>
            </a:r>
          </a:p>
        </p:txBody>
      </p:sp>
      <p:graphicFrame>
        <p:nvGraphicFramePr>
          <p:cNvPr id="45059" name="Group 3"/>
          <p:cNvGraphicFramePr>
            <a:graphicFrameLocks noGrp="1"/>
          </p:cNvGraphicFramePr>
          <p:nvPr/>
        </p:nvGraphicFramePr>
        <p:xfrm>
          <a:off x="3617281" y="2975317"/>
          <a:ext cx="2192400" cy="1771336"/>
        </p:xfrm>
        <a:graphic>
          <a:graphicData uri="http://schemas.openxmlformats.org/drawingml/2006/table">
            <a:tbl>
              <a:tblPr/>
              <a:tblGrid>
                <a:gridCol w="2192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608934">
                <a:tc>
                  <a:txBody>
                    <a:bodyPr/>
                    <a:lstStyle/>
                    <a:p>
                      <a:pPr marL="431800" marR="0" lvl="1" indent="-21590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>
                          <a:srgbClr val="000000"/>
                        </a:buClr>
                        <a:buSzPct val="45000"/>
                        <a:buFont typeface="Wingdings" charset="2"/>
                        <a:buChar char="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</a:tabLst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WenQuanYi Zen Hei" charset="0"/>
                          <a:cs typeface="WenQuanYi Zen Hei" charset="0"/>
                        </a:rPr>
                        <a:t>Histogram( </a:t>
                      </a:r>
                      <a:r>
                        <a:rPr kumimoji="0" 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WenQuanYi Zen Hei" charset="0"/>
                          <a:cs typeface="WenQuanYi Zen Hei" charset="0"/>
                        </a:rPr>
                        <a:t>catSeq</a:t>
                      </a: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WenQuanYi Zen Hei" charset="0"/>
                          <a:cs typeface="WenQuanYi Zen Hei" charset="0"/>
                        </a:rPr>
                        <a:t> )</a:t>
                      </a:r>
                    </a:p>
                    <a:p>
                      <a:pPr marL="431800" marR="0" lvl="1" indent="-21590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>
                          <a:srgbClr val="000000"/>
                        </a:buClr>
                        <a:buSzPct val="45000"/>
                        <a:buFont typeface="Wingdings" charset="2"/>
                        <a:buChar char="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</a:tabLst>
                      </a:pPr>
                      <a:r>
                        <a:rPr kumimoji="0" 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WenQuanYi Zen Hei" charset="0"/>
                          <a:cs typeface="WenQuanYi Zen Hei" charset="0"/>
                        </a:rPr>
                        <a:t>getCount</a:t>
                      </a: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WenQuanYi Zen Hei" charset="0"/>
                          <a:cs typeface="WenQuanYi Zen Hei" charset="0"/>
                        </a:rPr>
                        <a:t>( category )</a:t>
                      </a:r>
                    </a:p>
                    <a:p>
                      <a:pPr marL="431800" marR="0" lvl="1" indent="-21590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>
                          <a:srgbClr val="000000"/>
                        </a:buClr>
                        <a:buSzPct val="45000"/>
                        <a:buFont typeface="Wingdings" charset="2"/>
                        <a:buChar char="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</a:tabLst>
                      </a:pPr>
                      <a:r>
                        <a:rPr kumimoji="0" 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WenQuanYi Zen Hei" charset="0"/>
                          <a:cs typeface="WenQuanYi Zen Hei" charset="0"/>
                        </a:rPr>
                        <a:t>incCount</a:t>
                      </a: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WenQuanYi Zen Hei" charset="0"/>
                          <a:cs typeface="WenQuanYi Zen Hei" charset="0"/>
                        </a:rPr>
                        <a:t>( category )</a:t>
                      </a:r>
                    </a:p>
                    <a:p>
                      <a:pPr marL="431800" marR="0" lvl="1" indent="-21590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>
                          <a:srgbClr val="000000"/>
                        </a:buClr>
                        <a:buSzPct val="45000"/>
                        <a:buFont typeface="Wingdings" charset="2"/>
                        <a:buChar char="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</a:tabLst>
                      </a:pPr>
                      <a:r>
                        <a:rPr kumimoji="0" 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WenQuanYi Zen Hei" charset="0"/>
                          <a:cs typeface="WenQuanYi Zen Hei" charset="0"/>
                        </a:rPr>
                        <a:t>totalCount</a:t>
                      </a: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WenQuanYi Zen Hei" charset="0"/>
                          <a:cs typeface="WenQuanYi Zen Hei" charset="0"/>
                        </a:rPr>
                        <a:t>()</a:t>
                      </a:r>
                    </a:p>
                    <a:p>
                      <a:pPr marL="431800" marR="0" lvl="1" indent="-21590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>
                          <a:srgbClr val="000000"/>
                        </a:buClr>
                        <a:buSzPct val="45000"/>
                        <a:buFont typeface="Wingdings" charset="2"/>
                        <a:buChar char="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</a:tabLst>
                      </a:pPr>
                      <a:r>
                        <a:rPr kumimoji="0" lang="en-US" sz="1400" b="0" i="1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WenQuanYi Zen Hei" charset="0"/>
                          <a:cs typeface="WenQuanYi Zen Hei" charset="0"/>
                        </a:rPr>
                        <a:t>iterator</a:t>
                      </a: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WenQuanYi Zen Hei" charset="0"/>
                          <a:cs typeface="WenQuanYi Zen Hei" charset="0"/>
                        </a:rPr>
                        <a:t>()</a:t>
                      </a:r>
                    </a:p>
                  </a:txBody>
                  <a:tcPr marL="43105" marR="43105" marT="141575" marB="129573" horzOverflow="overflow">
                    <a:lnL>
                      <a:noFill/>
                    </a:lnL>
                    <a:lnR>
                      <a:noFill/>
                    </a:lnR>
                    <a:lnT w="360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EC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ChangeArrowheads="1"/>
          </p:cNvSpPr>
          <p:nvPr>
            <p:ph type="ctrTitle"/>
          </p:nvPr>
        </p:nvSpPr>
        <p:spPr>
          <a:ln/>
        </p:spPr>
        <p:txBody>
          <a:bodyPr vert="horz" lIns="91440" tIns="24002" rIns="91440" bIns="45720" rtlCol="0" anchor="ctr">
            <a:normAutofit/>
          </a:bodyPr>
          <a:lstStyle/>
          <a:p>
            <a:pPr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  <a:tab pos="5909847" algn="l"/>
              </a:tabLst>
            </a:pPr>
            <a:r>
              <a:rPr lang="en-US" b="1" dirty="0"/>
              <a:t>Hash Maps</a:t>
            </a:r>
            <a:br>
              <a:rPr lang="en-US" b="1" dirty="0"/>
            </a:br>
            <a:r>
              <a:rPr lang="en-US" b="1" dirty="0"/>
              <a:t>Implementation and Applications</a:t>
            </a:r>
            <a:endParaRPr lang="en-US" dirty="0"/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subTitle" idx="1"/>
          </p:nvPr>
        </p:nvSpPr>
        <p:spPr>
          <a:ln/>
        </p:spPr>
        <p:txBody>
          <a:bodyPr>
            <a:normAutofit/>
          </a:bodyPr>
          <a:lstStyle/>
          <a:p>
            <a:pPr marL="73442">
              <a:buSzPct val="45000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dirty="0"/>
              <a:t>Revised based on textbook author’s notes.</a:t>
            </a:r>
          </a:p>
        </p:txBody>
      </p:sp>
    </p:spTree>
    <p:extLst>
      <p:ext uri="{BB962C8B-B14F-4D97-AF65-F5344CB8AC3E}">
        <p14:creationId xmlns:p14="http://schemas.microsoft.com/office/powerpoint/2010/main" val="163202278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F3277F90-F617-43C2-A896-DDBAEC174963}" type="slidenum">
              <a:rPr lang="en-US"/>
              <a:pPr/>
              <a:t>20</a:t>
            </a:fld>
            <a:endParaRPr lang="en-US"/>
          </a:p>
        </p:txBody>
      </p:sp>
      <p:sp>
        <p:nvSpPr>
          <p:cNvPr id="46081" name="Rectangle 1"/>
          <p:cNvSpPr>
            <a:spLocks noGrp="1" noChangeArrowheads="1"/>
          </p:cNvSpPr>
          <p:nvPr>
            <p:ph type="title"/>
          </p:nvPr>
        </p:nvSpPr>
        <p:spPr>
          <a:xfrm>
            <a:off x="1485360" y="205222"/>
            <a:ext cx="6189480" cy="858691"/>
          </a:xfrm>
          <a:ln/>
        </p:spPr>
        <p:txBody>
          <a:bodyPr vert="horz" lIns="91440" tIns="24002" rIns="91440" bIns="45720" rtlCol="0" anchor="ctr">
            <a:normAutofit/>
          </a:bodyPr>
          <a:lstStyle/>
          <a:p>
            <a:pPr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  <a:tab pos="5909847" algn="l"/>
              </a:tabLst>
            </a:pPr>
            <a:r>
              <a:rPr lang="en-US" dirty="0"/>
              <a:t>Building a Histogram</a:t>
            </a:r>
          </a:p>
        </p:txBody>
      </p:sp>
      <p:sp>
        <p:nvSpPr>
          <p:cNvPr id="4608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4375" y="999458"/>
            <a:ext cx="7940660" cy="3394797"/>
          </a:xfrm>
          <a:ln/>
        </p:spPr>
        <p:txBody>
          <a:bodyPr/>
          <a:lstStyle/>
          <a:p>
            <a:pPr marL="293765" indent="-220323">
              <a:buSzPct val="45000"/>
              <a:buFont typeface="Wingdings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dirty="0"/>
              <a:t>We can use the ADT to show a grade distribution.</a:t>
            </a:r>
          </a:p>
          <a:p>
            <a:pPr marL="587529" lvl="1" indent="-220323">
              <a:spcAft>
                <a:spcPts val="5851"/>
              </a:spcAft>
              <a:buSzPct val="45000"/>
              <a:buFont typeface="Wingdings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dirty="0"/>
              <a:t>Input: text file containing </a:t>
            </a:r>
            <a:r>
              <a:rPr lang="en-US" dirty="0" err="1"/>
              <a:t>int</a:t>
            </a:r>
            <a:r>
              <a:rPr lang="en-US" dirty="0"/>
              <a:t> grades</a:t>
            </a:r>
          </a:p>
          <a:p>
            <a:pPr marL="587529" lvl="1" indent="-220323">
              <a:buSzPct val="45000"/>
              <a:buFont typeface="Wingdings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dirty="0"/>
              <a:t>Output</a:t>
            </a:r>
          </a:p>
        </p:txBody>
      </p:sp>
      <p:sp>
        <p:nvSpPr>
          <p:cNvPr id="46083" name="Text Box 3"/>
          <p:cNvSpPr txBox="1">
            <a:spLocks noChangeArrowheads="1"/>
          </p:cNvSpPr>
          <p:nvPr/>
        </p:nvSpPr>
        <p:spPr bwMode="auto">
          <a:xfrm>
            <a:off x="2235292" y="2183149"/>
            <a:ext cx="5696218" cy="361838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9525">
            <a:noFill/>
            <a:round/>
            <a:headEnd/>
            <a:tailEnd/>
          </a:ln>
          <a:effectLst/>
        </p:spPr>
        <p:txBody>
          <a:bodyPr wrap="none" lIns="0" tIns="9257" rIns="0" bIns="0"/>
          <a:lstStyle/>
          <a:p>
            <a:pPr>
              <a:lnSpc>
                <a:spcPct val="94000"/>
              </a:lnSpc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</a:tabLst>
            </a:pPr>
            <a:r>
              <a:rPr lang="en-US" sz="1350" dirty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77 89 53 95 68 86 91 89 60 70 80 77 73 73 93 85 83 </a:t>
            </a:r>
          </a:p>
          <a:p>
            <a:pPr>
              <a:lnSpc>
                <a:spcPct val="94000"/>
              </a:lnSpc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</a:tabLst>
            </a:pPr>
            <a:r>
              <a:rPr lang="en-US" sz="1350" dirty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67 75 71 94 64 79 97 59 69 61 80 73 70 82 86 70 45 100</a:t>
            </a:r>
          </a:p>
        </p:txBody>
      </p:sp>
      <p:sp>
        <p:nvSpPr>
          <p:cNvPr id="46084" name="Text Box 4"/>
          <p:cNvSpPr txBox="1">
            <a:spLocks noChangeArrowheads="1"/>
          </p:cNvSpPr>
          <p:nvPr/>
        </p:nvSpPr>
        <p:spPr bwMode="auto">
          <a:xfrm>
            <a:off x="2567944" y="2784043"/>
            <a:ext cx="4447335" cy="2257063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9525">
            <a:noFill/>
            <a:round/>
            <a:headEnd/>
            <a:tailEnd/>
          </a:ln>
          <a:effectLst/>
        </p:spPr>
        <p:txBody>
          <a:bodyPr wrap="none" lIns="0" tIns="8229" rIns="0" bIns="0"/>
          <a:lstStyle/>
          <a:p>
            <a:pPr>
              <a:lnSpc>
                <a:spcPct val="94000"/>
              </a:lnSpc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</a:tabLst>
            </a:pPr>
            <a:r>
              <a:rPr lang="en-US" sz="1125" dirty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                     Grade Distribution</a:t>
            </a:r>
          </a:p>
          <a:p>
            <a:pPr>
              <a:lnSpc>
                <a:spcPct val="94000"/>
              </a:lnSpc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</a:tabLst>
            </a:pPr>
            <a:r>
              <a:rPr lang="en-US" sz="1125" dirty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            |</a:t>
            </a:r>
          </a:p>
          <a:p>
            <a:pPr>
              <a:lnSpc>
                <a:spcPct val="94000"/>
              </a:lnSpc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</a:tabLst>
            </a:pPr>
            <a:r>
              <a:rPr lang="en-US" sz="1125" dirty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          A +******</a:t>
            </a:r>
          </a:p>
          <a:p>
            <a:pPr>
              <a:lnSpc>
                <a:spcPct val="94000"/>
              </a:lnSpc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</a:tabLst>
            </a:pPr>
            <a:r>
              <a:rPr lang="en-US" sz="1125" dirty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            |</a:t>
            </a:r>
          </a:p>
          <a:p>
            <a:pPr>
              <a:lnSpc>
                <a:spcPct val="94000"/>
              </a:lnSpc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</a:tabLst>
            </a:pPr>
            <a:r>
              <a:rPr lang="en-US" sz="1125" dirty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          B +*********</a:t>
            </a:r>
          </a:p>
          <a:p>
            <a:pPr>
              <a:lnSpc>
                <a:spcPct val="94000"/>
              </a:lnSpc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</a:tabLst>
            </a:pPr>
            <a:r>
              <a:rPr lang="en-US" sz="1125" dirty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            |</a:t>
            </a:r>
          </a:p>
          <a:p>
            <a:pPr>
              <a:lnSpc>
                <a:spcPct val="94000"/>
              </a:lnSpc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</a:tabLst>
            </a:pPr>
            <a:r>
              <a:rPr lang="en-US" sz="1125" dirty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          C +***********</a:t>
            </a:r>
          </a:p>
          <a:p>
            <a:pPr>
              <a:lnSpc>
                <a:spcPct val="94000"/>
              </a:lnSpc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</a:tabLst>
            </a:pPr>
            <a:r>
              <a:rPr lang="en-US" sz="1125" dirty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            |</a:t>
            </a:r>
          </a:p>
          <a:p>
            <a:pPr>
              <a:lnSpc>
                <a:spcPct val="94000"/>
              </a:lnSpc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</a:tabLst>
            </a:pPr>
            <a:r>
              <a:rPr lang="en-US" sz="1125" dirty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          D +******</a:t>
            </a:r>
          </a:p>
          <a:p>
            <a:pPr>
              <a:lnSpc>
                <a:spcPct val="94000"/>
              </a:lnSpc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</a:tabLst>
            </a:pPr>
            <a:r>
              <a:rPr lang="en-US" sz="1125" dirty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            |</a:t>
            </a:r>
          </a:p>
          <a:p>
            <a:pPr>
              <a:lnSpc>
                <a:spcPct val="94000"/>
              </a:lnSpc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</a:tabLst>
            </a:pPr>
            <a:r>
              <a:rPr lang="en-US" sz="1125" dirty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          F +***</a:t>
            </a:r>
          </a:p>
          <a:p>
            <a:pPr>
              <a:lnSpc>
                <a:spcPct val="94000"/>
              </a:lnSpc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</a:tabLst>
            </a:pPr>
            <a:r>
              <a:rPr lang="en-US" sz="1125" dirty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            |</a:t>
            </a:r>
          </a:p>
          <a:p>
            <a:pPr>
              <a:lnSpc>
                <a:spcPct val="94000"/>
              </a:lnSpc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</a:tabLst>
            </a:pPr>
            <a:r>
              <a:rPr lang="en-US" sz="1125" dirty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            +----+----+----+----+----+----+----+----</a:t>
            </a:r>
          </a:p>
          <a:p>
            <a:pPr>
              <a:lnSpc>
                <a:spcPct val="94000"/>
              </a:lnSpc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</a:tabLst>
            </a:pPr>
            <a:r>
              <a:rPr lang="en-US" sz="1125" dirty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            0    5    10   15   20   25   30   35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4336AF2A-B505-4F61-BC19-C2EF36B5B680}" type="slidenum">
              <a:rPr lang="en-US"/>
              <a:pPr/>
              <a:t>21</a:t>
            </a:fld>
            <a:endParaRPr lang="en-US"/>
          </a:p>
        </p:txBody>
      </p:sp>
      <p:sp>
        <p:nvSpPr>
          <p:cNvPr id="47105" name="Rectangle 1"/>
          <p:cNvSpPr>
            <a:spLocks noGrp="1" noChangeArrowheads="1"/>
          </p:cNvSpPr>
          <p:nvPr>
            <p:ph type="title"/>
          </p:nvPr>
        </p:nvSpPr>
        <p:spPr>
          <a:xfrm>
            <a:off x="1485360" y="205222"/>
            <a:ext cx="6189480" cy="858691"/>
          </a:xfrm>
          <a:ln/>
        </p:spPr>
        <p:txBody>
          <a:bodyPr vert="horz" lIns="91440" tIns="24002" rIns="91440" bIns="45720" rtlCol="0" anchor="ctr">
            <a:normAutofit/>
          </a:bodyPr>
          <a:lstStyle/>
          <a:p>
            <a:pPr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  <a:tab pos="5909847" algn="l"/>
              </a:tabLst>
            </a:pPr>
            <a:r>
              <a:rPr lang="en-US" dirty="0"/>
              <a:t>Histogram: Example</a:t>
            </a:r>
          </a:p>
        </p:txBody>
      </p:sp>
      <p:sp>
        <p:nvSpPr>
          <p:cNvPr id="47106" name="Line 2"/>
          <p:cNvSpPr>
            <a:spLocks noChangeShapeType="1"/>
          </p:cNvSpPr>
          <p:nvPr/>
        </p:nvSpPr>
        <p:spPr bwMode="auto">
          <a:xfrm>
            <a:off x="2076120" y="1088754"/>
            <a:ext cx="5132160" cy="1081"/>
          </a:xfrm>
          <a:prstGeom prst="line">
            <a:avLst/>
          </a:prstGeom>
          <a:noFill/>
          <a:ln w="25560">
            <a:solidFill>
              <a:srgbClr val="000000"/>
            </a:solidFill>
            <a:round/>
            <a:headEnd/>
            <a:tailEnd/>
          </a:ln>
          <a:effectLst/>
        </p:spPr>
        <p:txBody>
          <a:bodyPr lIns="62209" tIns="31105" rIns="62209" bIns="31105"/>
          <a:lstStyle/>
          <a:p>
            <a:endParaRPr lang="en-US" sz="1350"/>
          </a:p>
        </p:txBody>
      </p:sp>
      <p:sp>
        <p:nvSpPr>
          <p:cNvPr id="47107" name="Text Box 3"/>
          <p:cNvSpPr txBox="1">
            <a:spLocks noChangeArrowheads="1"/>
          </p:cNvSpPr>
          <p:nvPr/>
        </p:nvSpPr>
        <p:spPr bwMode="auto">
          <a:xfrm>
            <a:off x="1212489" y="1197405"/>
            <a:ext cx="6871725" cy="3433681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9525">
            <a:noFill/>
            <a:round/>
            <a:headEnd/>
            <a:tailEnd/>
          </a:ln>
          <a:effectLst/>
        </p:spPr>
        <p:txBody>
          <a:bodyPr wrap="none" lIns="0" tIns="8229" rIns="0" bIns="0"/>
          <a:lstStyle/>
          <a:p>
            <a:pPr>
              <a:lnSpc>
                <a:spcPct val="94000"/>
              </a:lnSpc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</a:tabLst>
            </a:pPr>
            <a:endParaRPr lang="en-US" sz="1400" dirty="0">
              <a:solidFill>
                <a:srgbClr val="000000"/>
              </a:solidFill>
              <a:latin typeface="Courier New" pitchFamily="49" charset="0"/>
              <a:ea typeface="Bitstream Vera Sans" charset="0"/>
              <a:cs typeface="Bitstream Vera Sans" charset="0"/>
            </a:endParaRPr>
          </a:p>
          <a:p>
            <a:pPr>
              <a:lnSpc>
                <a:spcPct val="94000"/>
              </a:lnSpc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</a:tabLst>
            </a:pP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from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maphist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 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import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 Histogram</a:t>
            </a:r>
          </a:p>
          <a:p>
            <a:pPr>
              <a:lnSpc>
                <a:spcPct val="94000"/>
              </a:lnSpc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</a:tabLst>
            </a:pPr>
            <a:endParaRPr lang="en-US" sz="1400" dirty="0">
              <a:solidFill>
                <a:srgbClr val="000000"/>
              </a:solidFill>
              <a:latin typeface="Courier New" pitchFamily="49" charset="0"/>
              <a:ea typeface="Bitstream Vera Sans" charset="0"/>
              <a:cs typeface="Bitstream Vera Sans" charset="0"/>
            </a:endParaRPr>
          </a:p>
          <a:p>
            <a:pPr>
              <a:lnSpc>
                <a:spcPct val="94000"/>
              </a:lnSpc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</a:tabLst>
            </a:pP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def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 main():</a:t>
            </a:r>
          </a:p>
          <a:p>
            <a:pPr>
              <a:lnSpc>
                <a:spcPct val="94000"/>
              </a:lnSpc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</a:tabLst>
            </a:pPr>
            <a:r>
              <a:rPr lang="en-US" sz="1400" i="1" dirty="0">
                <a:solidFill>
                  <a:srgbClr val="003B7C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  # Create a Histogram instance for computing the frequencies.</a:t>
            </a:r>
          </a:p>
          <a:p>
            <a:pPr>
              <a:lnSpc>
                <a:spcPct val="94000"/>
              </a:lnSpc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</a:tabLst>
            </a:pPr>
            <a:r>
              <a:rPr lang="en-US" sz="1400" dirty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  </a:t>
            </a:r>
            <a:r>
              <a:rPr lang="en-US" sz="1400" dirty="0" err="1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gradeHist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 = Histogram( "ABCDF" )</a:t>
            </a:r>
          </a:p>
          <a:p>
            <a:pPr>
              <a:lnSpc>
                <a:spcPct val="94000"/>
              </a:lnSpc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</a:tabLst>
            </a:pPr>
            <a:r>
              <a:rPr lang="en-US" sz="1400" dirty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  </a:t>
            </a:r>
          </a:p>
          <a:p>
            <a:pPr>
              <a:lnSpc>
                <a:spcPct val="94000"/>
              </a:lnSpc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</a:tabLst>
            </a:pPr>
            <a:r>
              <a:rPr lang="en-US" sz="1400" i="1" dirty="0">
                <a:solidFill>
                  <a:srgbClr val="003B7C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  # Open the text file containing the grades.</a:t>
            </a:r>
          </a:p>
          <a:p>
            <a:pPr>
              <a:lnSpc>
                <a:spcPct val="94000"/>
              </a:lnSpc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</a:tabLst>
            </a:pPr>
            <a:r>
              <a:rPr lang="en-US" sz="1400" dirty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  </a:t>
            </a:r>
            <a:r>
              <a:rPr lang="en-US" sz="1400" dirty="0" err="1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gradeFile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 = open('cs204grades.txt', "r")</a:t>
            </a:r>
          </a:p>
          <a:p>
            <a:pPr>
              <a:lnSpc>
                <a:spcPct val="94000"/>
              </a:lnSpc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</a:tabLst>
            </a:pPr>
            <a:r>
              <a:rPr lang="en-US" sz="1400" dirty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  </a:t>
            </a:r>
          </a:p>
          <a:p>
            <a:pPr>
              <a:lnSpc>
                <a:spcPct val="94000"/>
              </a:lnSpc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</a:tabLst>
            </a:pPr>
            <a:r>
              <a:rPr lang="en-US" sz="1400" i="1" dirty="0">
                <a:solidFill>
                  <a:srgbClr val="003B7C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  # Extract the grades and increment the appropriate counter.</a:t>
            </a:r>
          </a:p>
          <a:p>
            <a:pPr>
              <a:lnSpc>
                <a:spcPct val="94000"/>
              </a:lnSpc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</a:tabLst>
            </a:pPr>
            <a:r>
              <a:rPr lang="en-US" sz="1400" dirty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  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for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 line 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in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gradeFile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 :</a:t>
            </a:r>
          </a:p>
          <a:p>
            <a:pPr>
              <a:lnSpc>
                <a:spcPct val="94000"/>
              </a:lnSpc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</a:tabLst>
            </a:pPr>
            <a:r>
              <a:rPr lang="en-US" sz="1400" dirty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    grade = </a:t>
            </a:r>
            <a:r>
              <a:rPr lang="en-US" sz="1400" dirty="0" err="1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int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(line)</a:t>
            </a:r>
          </a:p>
          <a:p>
            <a:pPr>
              <a:lnSpc>
                <a:spcPct val="94000"/>
              </a:lnSpc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</a:tabLst>
            </a:pPr>
            <a:r>
              <a:rPr lang="en-US" sz="1400" dirty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    </a:t>
            </a:r>
            <a:r>
              <a:rPr lang="en-US" sz="1400" dirty="0" err="1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gradeHist.incCount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( </a:t>
            </a:r>
            <a:r>
              <a:rPr lang="en-US" sz="1400" dirty="0" err="1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letterGrade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(grade) )</a:t>
            </a:r>
          </a:p>
          <a:p>
            <a:pPr>
              <a:lnSpc>
                <a:spcPct val="94000"/>
              </a:lnSpc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</a:tabLst>
            </a:pPr>
            <a:endParaRPr lang="en-US" sz="1400" dirty="0">
              <a:solidFill>
                <a:srgbClr val="000000"/>
              </a:solidFill>
              <a:latin typeface="Courier New" pitchFamily="49" charset="0"/>
              <a:ea typeface="Bitstream Vera Sans" charset="0"/>
              <a:cs typeface="Bitstream Vera Sans" charset="0"/>
            </a:endParaRPr>
          </a:p>
          <a:p>
            <a:pPr>
              <a:lnSpc>
                <a:spcPct val="94000"/>
              </a:lnSpc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</a:tabLst>
            </a:pPr>
            <a:r>
              <a:rPr lang="en-US" sz="1400" i="1" dirty="0">
                <a:solidFill>
                  <a:srgbClr val="003B7C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  # Print the histogram chart.</a:t>
            </a:r>
          </a:p>
          <a:p>
            <a:pPr>
              <a:lnSpc>
                <a:spcPct val="94000"/>
              </a:lnSpc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</a:tabLst>
            </a:pPr>
            <a:r>
              <a:rPr lang="en-US" sz="1400" dirty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  </a:t>
            </a:r>
            <a:r>
              <a:rPr lang="en-US" sz="1400" dirty="0" err="1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printChart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( </a:t>
            </a:r>
            <a:r>
              <a:rPr lang="en-US" sz="1400" dirty="0" err="1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gradeHist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 ) </a:t>
            </a:r>
            <a:r>
              <a:rPr lang="en-US" sz="1125" dirty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 </a:t>
            </a:r>
          </a:p>
          <a:p>
            <a:pPr>
              <a:lnSpc>
                <a:spcPct val="94000"/>
              </a:lnSpc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</a:tabLst>
            </a:pPr>
            <a:endParaRPr lang="en-US" sz="1125" dirty="0">
              <a:solidFill>
                <a:srgbClr val="000000"/>
              </a:solidFill>
              <a:latin typeface="Courier New" pitchFamily="49" charset="0"/>
              <a:ea typeface="Bitstream Vera Sans" charset="0"/>
              <a:cs typeface="Bitstream Vera Sans" charset="0"/>
            </a:endParaRPr>
          </a:p>
        </p:txBody>
      </p:sp>
      <p:sp>
        <p:nvSpPr>
          <p:cNvPr id="47108" name="AutoShape 4"/>
          <p:cNvSpPr>
            <a:spLocks noChangeArrowheads="1"/>
          </p:cNvSpPr>
          <p:nvPr/>
        </p:nvSpPr>
        <p:spPr bwMode="auto">
          <a:xfrm>
            <a:off x="5964120" y="933218"/>
            <a:ext cx="1244160" cy="155537"/>
          </a:xfrm>
          <a:prstGeom prst="roundRect">
            <a:avLst>
              <a:gd name="adj" fmla="val 694"/>
            </a:avLst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lIns="0" tIns="9601" rIns="0" bIns="0" anchor="ctr" anchorCtr="1"/>
          <a:lstStyle/>
          <a:p>
            <a:pPr algn="ctr">
              <a:tabLst>
                <a:tab pos="492488" algn="l"/>
                <a:tab pos="984974" algn="l"/>
              </a:tabLst>
            </a:pPr>
            <a:r>
              <a:rPr lang="en-US" sz="1125" dirty="0">
                <a:solidFill>
                  <a:srgbClr val="FFFFFF"/>
                </a:solidFill>
                <a:ea typeface="Bitstream Vera Sans" charset="0"/>
                <a:cs typeface="Bitstream Vera Sans" charset="0"/>
              </a:rPr>
              <a:t>buildhist.py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58FE0685-6CE1-4C8F-8247-4A6EEB348F5E}" type="slidenum">
              <a:rPr lang="en-US"/>
              <a:pPr/>
              <a:t>22</a:t>
            </a:fld>
            <a:endParaRPr lang="en-US"/>
          </a:p>
        </p:txBody>
      </p:sp>
      <p:sp>
        <p:nvSpPr>
          <p:cNvPr id="48129" name="Rectangle 1"/>
          <p:cNvSpPr>
            <a:spLocks noGrp="1" noChangeArrowheads="1"/>
          </p:cNvSpPr>
          <p:nvPr>
            <p:ph type="title"/>
          </p:nvPr>
        </p:nvSpPr>
        <p:spPr>
          <a:xfrm>
            <a:off x="1485360" y="205222"/>
            <a:ext cx="6189480" cy="858691"/>
          </a:xfrm>
          <a:ln/>
        </p:spPr>
        <p:txBody>
          <a:bodyPr vert="horz" lIns="91440" tIns="24002" rIns="91440" bIns="45720" rtlCol="0" anchor="ctr">
            <a:normAutofit/>
          </a:bodyPr>
          <a:lstStyle/>
          <a:p>
            <a:pPr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  <a:tab pos="5909847" algn="l"/>
              </a:tabLst>
            </a:pPr>
            <a:r>
              <a:rPr lang="en-US" dirty="0"/>
              <a:t>Histogram: Example</a:t>
            </a:r>
          </a:p>
        </p:txBody>
      </p:sp>
      <p:sp>
        <p:nvSpPr>
          <p:cNvPr id="48130" name="Line 2"/>
          <p:cNvSpPr>
            <a:spLocks noChangeShapeType="1"/>
          </p:cNvSpPr>
          <p:nvPr/>
        </p:nvSpPr>
        <p:spPr bwMode="auto">
          <a:xfrm>
            <a:off x="2076120" y="1088754"/>
            <a:ext cx="5132160" cy="1081"/>
          </a:xfrm>
          <a:prstGeom prst="line">
            <a:avLst/>
          </a:prstGeom>
          <a:noFill/>
          <a:ln w="25560">
            <a:solidFill>
              <a:srgbClr val="000000"/>
            </a:solidFill>
            <a:round/>
            <a:headEnd/>
            <a:tailEnd/>
          </a:ln>
          <a:effectLst/>
        </p:spPr>
        <p:txBody>
          <a:bodyPr lIns="62209" tIns="31105" rIns="62209" bIns="31105"/>
          <a:lstStyle/>
          <a:p>
            <a:endParaRPr lang="en-US" sz="1350"/>
          </a:p>
        </p:txBody>
      </p:sp>
      <p:sp>
        <p:nvSpPr>
          <p:cNvPr id="48131" name="Text Box 3"/>
          <p:cNvSpPr txBox="1">
            <a:spLocks noChangeArrowheads="1"/>
          </p:cNvSpPr>
          <p:nvPr/>
        </p:nvSpPr>
        <p:spPr bwMode="auto">
          <a:xfrm>
            <a:off x="1059785" y="1133185"/>
            <a:ext cx="7329840" cy="3433681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9525">
            <a:noFill/>
            <a:round/>
            <a:headEnd/>
            <a:tailEnd/>
          </a:ln>
          <a:effectLst/>
        </p:spPr>
        <p:txBody>
          <a:bodyPr wrap="none" lIns="0" tIns="8229" rIns="0" bIns="0"/>
          <a:lstStyle/>
          <a:p>
            <a:pPr>
              <a:lnSpc>
                <a:spcPct val="94000"/>
              </a:lnSpc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</a:tabLst>
            </a:pPr>
            <a:endParaRPr lang="en-US" sz="1600" dirty="0">
              <a:solidFill>
                <a:srgbClr val="000000"/>
              </a:solidFill>
              <a:latin typeface="Courier New" pitchFamily="49" charset="0"/>
              <a:ea typeface="Bitstream Vera Sans" charset="0"/>
              <a:cs typeface="Bitstream Vera Sans" charset="0"/>
            </a:endParaRPr>
          </a:p>
          <a:p>
            <a:pPr>
              <a:lnSpc>
                <a:spcPct val="94000"/>
              </a:lnSpc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</a:tabLst>
            </a:pPr>
            <a:r>
              <a:rPr lang="en-US" sz="1600" i="1" dirty="0">
                <a:solidFill>
                  <a:srgbClr val="003B7C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# Determines the letter grade for the given numeric value.</a:t>
            </a:r>
          </a:p>
          <a:p>
            <a:pPr>
              <a:lnSpc>
                <a:spcPct val="94000"/>
              </a:lnSpc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</a:tabLst>
            </a:pP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def</a:t>
            </a:r>
            <a:r>
              <a:rPr lang="en-US" sz="1600" dirty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letterGrade</a:t>
            </a:r>
            <a:r>
              <a:rPr lang="en-US" sz="1600" dirty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( grade ):</a:t>
            </a:r>
          </a:p>
          <a:p>
            <a:pPr>
              <a:lnSpc>
                <a:spcPct val="94000"/>
              </a:lnSpc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</a:tabLst>
            </a:pPr>
            <a:r>
              <a:rPr lang="en-US" sz="1600" dirty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  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if</a:t>
            </a:r>
            <a:r>
              <a:rPr lang="en-US" sz="1600" dirty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 grade &gt;= 90 :</a:t>
            </a:r>
          </a:p>
          <a:p>
            <a:pPr>
              <a:lnSpc>
                <a:spcPct val="94000"/>
              </a:lnSpc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</a:tabLst>
            </a:pPr>
            <a:r>
              <a:rPr lang="en-US" sz="1600" dirty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    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return</a:t>
            </a:r>
            <a:r>
              <a:rPr lang="en-US" sz="1600" dirty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 'A'</a:t>
            </a:r>
          </a:p>
          <a:p>
            <a:pPr>
              <a:lnSpc>
                <a:spcPct val="94000"/>
              </a:lnSpc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</a:tabLst>
            </a:pPr>
            <a:r>
              <a:rPr lang="en-US" sz="1600" dirty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  </a:t>
            </a:r>
            <a:r>
              <a:rPr lang="en-US" sz="1600" b="1" dirty="0" err="1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elif</a:t>
            </a:r>
            <a:r>
              <a:rPr lang="en-US" sz="1600" dirty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 grade &gt;= 80 :</a:t>
            </a:r>
          </a:p>
          <a:p>
            <a:pPr>
              <a:lnSpc>
                <a:spcPct val="94000"/>
              </a:lnSpc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</a:tabLst>
            </a:pPr>
            <a:r>
              <a:rPr lang="en-US" sz="1600" dirty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    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return</a:t>
            </a:r>
            <a:r>
              <a:rPr lang="en-US" sz="1600" dirty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 'B'</a:t>
            </a:r>
          </a:p>
          <a:p>
            <a:pPr>
              <a:lnSpc>
                <a:spcPct val="94000"/>
              </a:lnSpc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</a:tabLst>
            </a:pPr>
            <a:r>
              <a:rPr lang="en-US" sz="1600" dirty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  </a:t>
            </a:r>
            <a:r>
              <a:rPr lang="en-US" sz="1600" b="1" dirty="0" err="1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elif</a:t>
            </a:r>
            <a:r>
              <a:rPr lang="en-US" sz="1600" dirty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 grade &gt;= 70 :</a:t>
            </a:r>
          </a:p>
          <a:p>
            <a:pPr>
              <a:lnSpc>
                <a:spcPct val="94000"/>
              </a:lnSpc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</a:tabLst>
            </a:pPr>
            <a:r>
              <a:rPr lang="en-US" sz="1600" dirty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    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return</a:t>
            </a:r>
            <a:r>
              <a:rPr lang="en-US" sz="1600" dirty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 'C'</a:t>
            </a:r>
          </a:p>
          <a:p>
            <a:pPr>
              <a:lnSpc>
                <a:spcPct val="94000"/>
              </a:lnSpc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</a:tabLst>
            </a:pPr>
            <a:r>
              <a:rPr lang="en-US" sz="1600" dirty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  </a:t>
            </a:r>
            <a:r>
              <a:rPr lang="en-US" sz="1600" b="1" dirty="0" err="1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elif</a:t>
            </a:r>
            <a:r>
              <a:rPr lang="en-US" sz="1600" dirty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 grade &gt;= 60 :</a:t>
            </a:r>
          </a:p>
          <a:p>
            <a:pPr>
              <a:lnSpc>
                <a:spcPct val="94000"/>
              </a:lnSpc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</a:tabLst>
            </a:pPr>
            <a:r>
              <a:rPr lang="en-US" sz="1600" dirty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    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return</a:t>
            </a:r>
            <a:r>
              <a:rPr lang="en-US" sz="1600" dirty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 'D'</a:t>
            </a:r>
          </a:p>
          <a:p>
            <a:pPr>
              <a:lnSpc>
                <a:spcPct val="94000"/>
              </a:lnSpc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</a:tabLst>
            </a:pPr>
            <a:r>
              <a:rPr lang="en-US" sz="1600" dirty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  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else</a:t>
            </a:r>
            <a:r>
              <a:rPr lang="en-US" sz="1600" dirty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 :</a:t>
            </a:r>
          </a:p>
          <a:p>
            <a:pPr>
              <a:lnSpc>
                <a:spcPct val="94000"/>
              </a:lnSpc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</a:tabLst>
            </a:pPr>
            <a:r>
              <a:rPr lang="en-US" sz="1600" dirty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    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return</a:t>
            </a:r>
            <a:r>
              <a:rPr lang="en-US" sz="1600" dirty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 'F'</a:t>
            </a:r>
          </a:p>
          <a:p>
            <a:pPr>
              <a:lnSpc>
                <a:spcPct val="94000"/>
              </a:lnSpc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</a:tabLst>
            </a:pPr>
            <a:endParaRPr lang="en-US" sz="1125" dirty="0">
              <a:solidFill>
                <a:srgbClr val="000000"/>
              </a:solidFill>
              <a:latin typeface="Courier New" pitchFamily="49" charset="0"/>
              <a:ea typeface="Bitstream Vera Sans" charset="0"/>
              <a:cs typeface="Bitstream Vera Sans" charset="0"/>
            </a:endParaRPr>
          </a:p>
        </p:txBody>
      </p:sp>
      <p:sp>
        <p:nvSpPr>
          <p:cNvPr id="48132" name="AutoShape 4"/>
          <p:cNvSpPr>
            <a:spLocks noChangeArrowheads="1"/>
          </p:cNvSpPr>
          <p:nvPr/>
        </p:nvSpPr>
        <p:spPr bwMode="auto">
          <a:xfrm>
            <a:off x="5964120" y="933218"/>
            <a:ext cx="1244160" cy="155537"/>
          </a:xfrm>
          <a:prstGeom prst="roundRect">
            <a:avLst>
              <a:gd name="adj" fmla="val 694"/>
            </a:avLst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lIns="0" tIns="9601" rIns="0" bIns="0" anchor="ctr" anchorCtr="1"/>
          <a:lstStyle/>
          <a:p>
            <a:pPr algn="ctr">
              <a:tabLst>
                <a:tab pos="492488" algn="l"/>
                <a:tab pos="984974" algn="l"/>
              </a:tabLst>
            </a:pPr>
            <a:r>
              <a:rPr lang="en-US" sz="1125" dirty="0">
                <a:solidFill>
                  <a:srgbClr val="FFFFFF"/>
                </a:solidFill>
                <a:ea typeface="Bitstream Vera Sans" charset="0"/>
                <a:cs typeface="Bitstream Vera Sans" charset="0"/>
              </a:rPr>
              <a:t>buildhist.py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B7A5237A-DD8A-4C7D-BEA0-6447E05D4E0E}" type="slidenum">
              <a:rPr lang="en-US"/>
              <a:pPr/>
              <a:t>23</a:t>
            </a:fld>
            <a:endParaRPr lang="en-US"/>
          </a:p>
        </p:txBody>
      </p:sp>
      <p:sp>
        <p:nvSpPr>
          <p:cNvPr id="49153" name="Rectangle 1"/>
          <p:cNvSpPr>
            <a:spLocks noGrp="1" noChangeArrowheads="1"/>
          </p:cNvSpPr>
          <p:nvPr>
            <p:ph type="title"/>
          </p:nvPr>
        </p:nvSpPr>
        <p:spPr>
          <a:xfrm>
            <a:off x="1485360" y="205222"/>
            <a:ext cx="6189480" cy="858691"/>
          </a:xfrm>
          <a:ln/>
        </p:spPr>
        <p:txBody>
          <a:bodyPr vert="horz" lIns="91440" tIns="24002" rIns="91440" bIns="45720" rtlCol="0" anchor="ctr">
            <a:normAutofit/>
          </a:bodyPr>
          <a:lstStyle/>
          <a:p>
            <a:pPr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  <a:tab pos="5909847" algn="l"/>
              </a:tabLst>
            </a:pPr>
            <a:r>
              <a:rPr lang="en-US" dirty="0"/>
              <a:t>Histogram: Example</a:t>
            </a:r>
          </a:p>
        </p:txBody>
      </p:sp>
      <p:sp>
        <p:nvSpPr>
          <p:cNvPr id="49154" name="Line 2"/>
          <p:cNvSpPr>
            <a:spLocks noChangeShapeType="1"/>
          </p:cNvSpPr>
          <p:nvPr/>
        </p:nvSpPr>
        <p:spPr bwMode="auto">
          <a:xfrm>
            <a:off x="2076120" y="1088754"/>
            <a:ext cx="5132160" cy="1081"/>
          </a:xfrm>
          <a:prstGeom prst="line">
            <a:avLst/>
          </a:prstGeom>
          <a:noFill/>
          <a:ln w="25560">
            <a:solidFill>
              <a:srgbClr val="000000"/>
            </a:solidFill>
            <a:round/>
            <a:headEnd/>
            <a:tailEnd/>
          </a:ln>
          <a:effectLst/>
        </p:spPr>
        <p:txBody>
          <a:bodyPr lIns="62209" tIns="31105" rIns="62209" bIns="31105"/>
          <a:lstStyle/>
          <a:p>
            <a:endParaRPr lang="en-US" sz="1350"/>
          </a:p>
        </p:txBody>
      </p:sp>
      <p:sp>
        <p:nvSpPr>
          <p:cNvPr id="49155" name="Text Box 3"/>
          <p:cNvSpPr txBox="1">
            <a:spLocks noChangeArrowheads="1"/>
          </p:cNvSpPr>
          <p:nvPr/>
        </p:nvSpPr>
        <p:spPr bwMode="auto">
          <a:xfrm>
            <a:off x="1469159" y="1214552"/>
            <a:ext cx="6004235" cy="3647773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9525">
            <a:noFill/>
            <a:round/>
            <a:headEnd/>
            <a:tailEnd/>
          </a:ln>
          <a:effectLst/>
        </p:spPr>
        <p:txBody>
          <a:bodyPr wrap="none" lIns="0" tIns="8229" rIns="0" bIns="0"/>
          <a:lstStyle/>
          <a:p>
            <a:pPr>
              <a:lnSpc>
                <a:spcPct val="94000"/>
              </a:lnSpc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</a:tabLst>
            </a:pPr>
            <a:endParaRPr lang="en-US" sz="1400" dirty="0">
              <a:solidFill>
                <a:srgbClr val="000000"/>
              </a:solidFill>
              <a:latin typeface="Courier New" pitchFamily="49" charset="0"/>
              <a:ea typeface="Bitstream Vera Sans" charset="0"/>
              <a:cs typeface="Bitstream Vera Sans" charset="0"/>
            </a:endParaRPr>
          </a:p>
          <a:p>
            <a:pPr>
              <a:lnSpc>
                <a:spcPct val="94000"/>
              </a:lnSpc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</a:tabLst>
            </a:pP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def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printChart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( </a:t>
            </a:r>
            <a:r>
              <a:rPr lang="en-US" sz="1400" dirty="0" err="1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gradeHist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 ):</a:t>
            </a:r>
          </a:p>
          <a:p>
            <a:pPr>
              <a:lnSpc>
                <a:spcPct val="94000"/>
              </a:lnSpc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</a:tabLst>
            </a:pPr>
            <a:r>
              <a:rPr lang="en-US" sz="1400" dirty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  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print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( "           Grade Distribution" )  </a:t>
            </a:r>
          </a:p>
          <a:p>
            <a:pPr>
              <a:lnSpc>
                <a:spcPct val="94000"/>
              </a:lnSpc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</a:tabLst>
            </a:pPr>
            <a:r>
              <a:rPr lang="en-US" sz="1400" i="1" dirty="0">
                <a:solidFill>
                  <a:srgbClr val="003B7C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   # Print the body of the chart.</a:t>
            </a:r>
          </a:p>
          <a:p>
            <a:pPr>
              <a:lnSpc>
                <a:spcPct val="94000"/>
              </a:lnSpc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</a:tabLst>
            </a:pPr>
            <a:r>
              <a:rPr lang="en-US" sz="1400" dirty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  </a:t>
            </a:r>
            <a:r>
              <a:rPr lang="en-US" sz="1400" dirty="0" err="1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letterGrades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 = ( 'A', 'B', 'C', 'D', 'F' )</a:t>
            </a:r>
          </a:p>
          <a:p>
            <a:pPr>
              <a:lnSpc>
                <a:spcPct val="94000"/>
              </a:lnSpc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</a:tabLst>
            </a:pPr>
            <a:r>
              <a:rPr lang="en-US" sz="1400" dirty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  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for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 letter 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in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letterGrades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 :</a:t>
            </a:r>
          </a:p>
          <a:p>
            <a:pPr>
              <a:lnSpc>
                <a:spcPct val="94000"/>
              </a:lnSpc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</a:tabLst>
            </a:pPr>
            <a:r>
              <a:rPr lang="en-US" sz="1400" dirty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    print( "  |" )</a:t>
            </a:r>
          </a:p>
          <a:p>
            <a:pPr>
              <a:lnSpc>
                <a:spcPct val="94000"/>
              </a:lnSpc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</a:tabLst>
            </a:pPr>
            <a:r>
              <a:rPr lang="en-US" sz="1400" dirty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    print( letter + " +", end = "" )</a:t>
            </a:r>
          </a:p>
          <a:p>
            <a:pPr>
              <a:lnSpc>
                <a:spcPct val="94000"/>
              </a:lnSpc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</a:tabLst>
            </a:pPr>
            <a:r>
              <a:rPr lang="en-US" sz="1400" dirty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    freq = </a:t>
            </a:r>
            <a:r>
              <a:rPr lang="en-US" sz="1400" dirty="0" err="1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gradeHist.getCount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( letter )</a:t>
            </a:r>
          </a:p>
          <a:p>
            <a:pPr>
              <a:lnSpc>
                <a:spcPct val="94000"/>
              </a:lnSpc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</a:tabLst>
            </a:pPr>
            <a:r>
              <a:rPr lang="en-US" sz="1400" dirty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    print( '*' * freq )</a:t>
            </a:r>
          </a:p>
          <a:p>
            <a:pPr>
              <a:lnSpc>
                <a:spcPct val="94000"/>
              </a:lnSpc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</a:tabLst>
            </a:pPr>
            <a:r>
              <a:rPr lang="en-US" sz="1400" dirty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  </a:t>
            </a:r>
          </a:p>
          <a:p>
            <a:pPr>
              <a:lnSpc>
                <a:spcPct val="94000"/>
              </a:lnSpc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</a:tabLst>
            </a:pPr>
            <a:r>
              <a:rPr lang="en-US" sz="1400" i="1" dirty="0">
                <a:solidFill>
                  <a:srgbClr val="003B7C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   # Print the x-axis.</a:t>
            </a:r>
          </a:p>
          <a:p>
            <a:pPr>
              <a:lnSpc>
                <a:spcPct val="94000"/>
              </a:lnSpc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</a:tabLst>
            </a:pPr>
            <a:r>
              <a:rPr lang="en-US" sz="1400" dirty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  print( "  |" )</a:t>
            </a:r>
          </a:p>
          <a:p>
            <a:pPr>
              <a:lnSpc>
                <a:spcPct val="94000"/>
              </a:lnSpc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</a:tabLst>
            </a:pPr>
            <a:r>
              <a:rPr lang="en-US" sz="1400" dirty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  print( "  +----+----+----+----+----+----+----+----" )</a:t>
            </a:r>
          </a:p>
          <a:p>
            <a:pPr>
              <a:lnSpc>
                <a:spcPct val="94000"/>
              </a:lnSpc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</a:tabLst>
            </a:pPr>
            <a:r>
              <a:rPr lang="en-US" sz="1400" dirty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  print( "  0    5    10   15   20   25   30   35" )</a:t>
            </a:r>
          </a:p>
          <a:p>
            <a:pPr>
              <a:lnSpc>
                <a:spcPct val="94000"/>
              </a:lnSpc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</a:tabLst>
            </a:pPr>
            <a:r>
              <a:rPr lang="en-US" sz="1400" dirty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    </a:t>
            </a:r>
          </a:p>
          <a:p>
            <a:pPr>
              <a:lnSpc>
                <a:spcPct val="94000"/>
              </a:lnSpc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</a:tabLst>
            </a:pPr>
            <a:r>
              <a:rPr lang="en-US" sz="1400" i="1" dirty="0">
                <a:solidFill>
                  <a:srgbClr val="003B7C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# Calls the main routine.  </a:t>
            </a:r>
          </a:p>
          <a:p>
            <a:pPr>
              <a:lnSpc>
                <a:spcPct val="94000"/>
              </a:lnSpc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</a:tabLst>
            </a:pPr>
            <a:r>
              <a:rPr lang="en-US" sz="1400" dirty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main()    </a:t>
            </a:r>
          </a:p>
          <a:p>
            <a:pPr>
              <a:lnSpc>
                <a:spcPct val="94000"/>
              </a:lnSpc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</a:tabLst>
            </a:pPr>
            <a:endParaRPr lang="en-US" sz="1125" dirty="0">
              <a:solidFill>
                <a:srgbClr val="000000"/>
              </a:solidFill>
              <a:latin typeface="Courier New" pitchFamily="49" charset="0"/>
              <a:ea typeface="Bitstream Vera Sans" charset="0"/>
              <a:cs typeface="Bitstream Vera Sans" charset="0"/>
            </a:endParaRPr>
          </a:p>
        </p:txBody>
      </p:sp>
      <p:sp>
        <p:nvSpPr>
          <p:cNvPr id="49156" name="AutoShape 4"/>
          <p:cNvSpPr>
            <a:spLocks noChangeArrowheads="1"/>
          </p:cNvSpPr>
          <p:nvPr/>
        </p:nvSpPr>
        <p:spPr bwMode="auto">
          <a:xfrm>
            <a:off x="5964120" y="933218"/>
            <a:ext cx="1244160" cy="155537"/>
          </a:xfrm>
          <a:prstGeom prst="roundRect">
            <a:avLst>
              <a:gd name="adj" fmla="val 694"/>
            </a:avLst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lIns="0" tIns="9601" rIns="0" bIns="0" anchor="ctr" anchorCtr="1"/>
          <a:lstStyle/>
          <a:p>
            <a:pPr algn="ctr">
              <a:tabLst>
                <a:tab pos="492488" algn="l"/>
                <a:tab pos="984974" algn="l"/>
              </a:tabLst>
            </a:pPr>
            <a:r>
              <a:rPr lang="en-US" sz="1125" dirty="0">
                <a:solidFill>
                  <a:srgbClr val="FFFFFF"/>
                </a:solidFill>
                <a:ea typeface="Bitstream Vera Sans" charset="0"/>
                <a:cs typeface="Bitstream Vera Sans" charset="0"/>
              </a:rPr>
              <a:t>buildhist.py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07E72324-D41F-4E53-9063-8642FF9F5345}" type="slidenum">
              <a:rPr lang="en-US"/>
              <a:pPr/>
              <a:t>24</a:t>
            </a:fld>
            <a:endParaRPr lang="en-US"/>
          </a:p>
        </p:txBody>
      </p:sp>
      <p:sp>
        <p:nvSpPr>
          <p:cNvPr id="50177" name="Rectangle 1"/>
          <p:cNvSpPr>
            <a:spLocks noGrp="1" noChangeArrowheads="1"/>
          </p:cNvSpPr>
          <p:nvPr>
            <p:ph type="title"/>
          </p:nvPr>
        </p:nvSpPr>
        <p:spPr>
          <a:xfrm>
            <a:off x="1485360" y="205222"/>
            <a:ext cx="6189480" cy="858691"/>
          </a:xfrm>
          <a:ln/>
        </p:spPr>
        <p:txBody>
          <a:bodyPr vert="horz" lIns="91440" tIns="24002" rIns="91440" bIns="45720" rtlCol="0" anchor="ctr">
            <a:normAutofit/>
          </a:bodyPr>
          <a:lstStyle/>
          <a:p>
            <a:pPr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  <a:tab pos="5909847" algn="l"/>
              </a:tabLst>
            </a:pPr>
            <a:r>
              <a:rPr lang="en-US" dirty="0"/>
              <a:t>The Color Histogram</a:t>
            </a:r>
          </a:p>
        </p:txBody>
      </p:sp>
      <p:sp>
        <p:nvSpPr>
          <p:cNvPr id="5017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07079" y="1242131"/>
            <a:ext cx="7482545" cy="3394797"/>
          </a:xfrm>
          <a:ln/>
        </p:spPr>
        <p:txBody>
          <a:bodyPr>
            <a:normAutofit fontScale="92500" lnSpcReduction="20000"/>
          </a:bodyPr>
          <a:lstStyle/>
          <a:p>
            <a:pPr marL="293765" indent="-220323">
              <a:buSzPct val="45000"/>
              <a:buFont typeface="Wingdings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dirty="0"/>
              <a:t>Used to tabulate the frequency counts of individual colors within a digital image.</a:t>
            </a:r>
          </a:p>
          <a:p>
            <a:pPr marL="587529" lvl="1" indent="-220323">
              <a:buSzPct val="45000"/>
              <a:buFont typeface="Wingdings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dirty="0"/>
              <a:t>Example that deals with millions of distinct categories, none of which are known up front.</a:t>
            </a:r>
          </a:p>
          <a:p>
            <a:pPr marL="587529" lvl="1" indent="-220323">
              <a:buSzPct val="45000"/>
              <a:buFont typeface="Wingdings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dirty="0"/>
              <a:t>Used in image processing and digital photography.</a:t>
            </a:r>
          </a:p>
          <a:p>
            <a:pPr marL="293765" indent="-220323">
              <a:spcBef>
                <a:spcPts val="2449"/>
              </a:spcBef>
              <a:buSzPct val="45000"/>
              <a:buFont typeface="Wingdings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dirty="0"/>
              <a:t>The Histogram ADT would not be efficient for this application.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232F528D-C960-403E-95EA-8EDB73CBD2FB}" type="slidenum">
              <a:rPr lang="en-US"/>
              <a:pPr/>
              <a:t>25</a:t>
            </a:fld>
            <a:endParaRPr lang="en-US"/>
          </a:p>
        </p:txBody>
      </p:sp>
      <p:sp>
        <p:nvSpPr>
          <p:cNvPr id="51201" name="Rectangle 1"/>
          <p:cNvSpPr>
            <a:spLocks noGrp="1" noChangeArrowheads="1"/>
          </p:cNvSpPr>
          <p:nvPr>
            <p:ph type="title"/>
          </p:nvPr>
        </p:nvSpPr>
        <p:spPr>
          <a:xfrm>
            <a:off x="1485360" y="205222"/>
            <a:ext cx="6189480" cy="858691"/>
          </a:xfrm>
          <a:ln/>
        </p:spPr>
        <p:txBody>
          <a:bodyPr vert="horz" lIns="91440" tIns="24002" rIns="91440" bIns="45720" rtlCol="0" anchor="ctr">
            <a:normAutofit/>
          </a:bodyPr>
          <a:lstStyle/>
          <a:p>
            <a:pPr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  <a:tab pos="5909847" algn="l"/>
              </a:tabLst>
            </a:pPr>
            <a:r>
              <a:rPr lang="en-US" dirty="0"/>
              <a:t>Color Histogram ADT</a:t>
            </a:r>
          </a:p>
        </p:txBody>
      </p:sp>
      <p:sp>
        <p:nvSpPr>
          <p:cNvPr id="5120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07079" y="1041662"/>
            <a:ext cx="7482545" cy="3394797"/>
          </a:xfrm>
          <a:ln/>
        </p:spPr>
        <p:txBody>
          <a:bodyPr/>
          <a:lstStyle/>
          <a:p>
            <a:pPr marL="293765" indent="-220323">
              <a:buSzPct val="45000"/>
              <a:buFont typeface="Wingdings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dirty="0"/>
              <a:t>A </a:t>
            </a:r>
            <a:r>
              <a:rPr lang="en-US" i="1" dirty="0">
                <a:solidFill>
                  <a:srgbClr val="104475"/>
                </a:solidFill>
              </a:rPr>
              <a:t>color histogram</a:t>
            </a:r>
            <a:r>
              <a:rPr lang="en-US" dirty="0"/>
              <a:t> is a container that can be used to collect and store frequency counts for multiple discrete RGB colors.</a:t>
            </a:r>
          </a:p>
          <a:p>
            <a:pPr marL="587529" lvl="1" indent="-220323">
              <a:buSzPct val="45000"/>
              <a:buFont typeface="Wingdings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dirty="0"/>
              <a:t>RGB values are discrete in the range [0 ... 255].</a:t>
            </a:r>
          </a:p>
        </p:txBody>
      </p:sp>
      <p:graphicFrame>
        <p:nvGraphicFramePr>
          <p:cNvPr id="51203" name="Group 3"/>
          <p:cNvGraphicFramePr>
            <a:graphicFrameLocks noGrp="1"/>
          </p:cNvGraphicFramePr>
          <p:nvPr/>
        </p:nvGraphicFramePr>
        <p:xfrm>
          <a:off x="3511531" y="3078131"/>
          <a:ext cx="2755080" cy="1771336"/>
        </p:xfrm>
        <a:graphic>
          <a:graphicData uri="http://schemas.openxmlformats.org/drawingml/2006/table">
            <a:tbl>
              <a:tblPr/>
              <a:tblGrid>
                <a:gridCol w="27550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608934">
                <a:tc>
                  <a:txBody>
                    <a:bodyPr/>
                    <a:lstStyle/>
                    <a:p>
                      <a:pPr marL="431800" marR="0" lvl="1" indent="-21590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>
                          <a:srgbClr val="000000"/>
                        </a:buClr>
                        <a:buSzPct val="45000"/>
                        <a:buFont typeface="Wingdings" charset="2"/>
                        <a:buChar char=""/>
                        <a:tabLst>
                          <a:tab pos="723900" algn="l"/>
                          <a:tab pos="1447800" algn="l"/>
                          <a:tab pos="2171700" algn="l"/>
                        </a:tabLst>
                      </a:pPr>
                      <a:r>
                        <a:rPr kumimoji="0" 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Bitstream Vera Sans" charset="0"/>
                          <a:cs typeface="Bitstream Vera Sans" charset="0"/>
                        </a:rPr>
                        <a:t>ColorHistogram</a:t>
                      </a: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Bitstream Vera Sans" charset="0"/>
                          <a:cs typeface="Bitstream Vera Sans" charset="0"/>
                        </a:rPr>
                        <a:t>()</a:t>
                      </a:r>
                    </a:p>
                    <a:p>
                      <a:pPr marL="431800" marR="0" lvl="1" indent="-21590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>
                          <a:srgbClr val="000000"/>
                        </a:buClr>
                        <a:buSzPct val="45000"/>
                        <a:buFont typeface="Wingdings" charset="2"/>
                        <a:buChar char=""/>
                        <a:tabLst>
                          <a:tab pos="723900" algn="l"/>
                          <a:tab pos="1447800" algn="l"/>
                          <a:tab pos="2171700" algn="l"/>
                        </a:tabLst>
                      </a:pPr>
                      <a:r>
                        <a:rPr kumimoji="0" 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Bitstream Vera Sans" charset="0"/>
                          <a:cs typeface="Bitstream Vera Sans" charset="0"/>
                        </a:rPr>
                        <a:t>getCount</a:t>
                      </a: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Bitstream Vera Sans" charset="0"/>
                          <a:cs typeface="Bitstream Vera Sans" charset="0"/>
                        </a:rPr>
                        <a:t>( red, green, blue )</a:t>
                      </a:r>
                    </a:p>
                    <a:p>
                      <a:pPr marL="431800" marR="0" lvl="1" indent="-21590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>
                          <a:srgbClr val="000000"/>
                        </a:buClr>
                        <a:buSzPct val="45000"/>
                        <a:buFont typeface="Wingdings" charset="2"/>
                        <a:buChar char=""/>
                        <a:tabLst>
                          <a:tab pos="723900" algn="l"/>
                          <a:tab pos="1447800" algn="l"/>
                          <a:tab pos="2171700" algn="l"/>
                        </a:tabLst>
                      </a:pPr>
                      <a:r>
                        <a:rPr kumimoji="0" 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Bitstream Vera Sans" charset="0"/>
                          <a:cs typeface="Bitstream Vera Sans" charset="0"/>
                        </a:rPr>
                        <a:t>incCount</a:t>
                      </a: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Bitstream Vera Sans" charset="0"/>
                          <a:cs typeface="Bitstream Vera Sans" charset="0"/>
                        </a:rPr>
                        <a:t>( red, green, blue )</a:t>
                      </a:r>
                    </a:p>
                    <a:p>
                      <a:pPr marL="431800" marR="0" lvl="1" indent="-21590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>
                          <a:srgbClr val="000000"/>
                        </a:buClr>
                        <a:buSzPct val="45000"/>
                        <a:buFont typeface="Wingdings" charset="2"/>
                        <a:buChar char=""/>
                        <a:tabLst>
                          <a:tab pos="723900" algn="l"/>
                          <a:tab pos="1447800" algn="l"/>
                          <a:tab pos="2171700" algn="l"/>
                        </a:tabLst>
                      </a:pPr>
                      <a:r>
                        <a:rPr kumimoji="0" 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Bitstream Vera Sans" charset="0"/>
                          <a:cs typeface="Bitstream Vera Sans" charset="0"/>
                        </a:rPr>
                        <a:t>totalCount</a:t>
                      </a: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Bitstream Vera Sans" charset="0"/>
                          <a:cs typeface="Bitstream Vera Sans" charset="0"/>
                        </a:rPr>
                        <a:t>()</a:t>
                      </a:r>
                    </a:p>
                    <a:p>
                      <a:pPr marL="431800" marR="0" lvl="1" indent="-21590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>
                          <a:srgbClr val="000000"/>
                        </a:buClr>
                        <a:buSzPct val="45000"/>
                        <a:buFont typeface="Wingdings" charset="2"/>
                        <a:buChar char=""/>
                        <a:tabLst>
                          <a:tab pos="723900" algn="l"/>
                          <a:tab pos="1447800" algn="l"/>
                          <a:tab pos="2171700" algn="l"/>
                        </a:tabLst>
                      </a:pPr>
                      <a:r>
                        <a:rPr kumimoji="0" lang="en-US" sz="1400" b="0" i="1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Bitstream Vera Sans" charset="0"/>
                          <a:cs typeface="Bitstream Vera Sans" charset="0"/>
                        </a:rPr>
                        <a:t>iterator</a:t>
                      </a: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Bitstream Vera Sans" charset="0"/>
                          <a:cs typeface="Bitstream Vera Sans" charset="0"/>
                        </a:rPr>
                        <a:t>()</a:t>
                      </a:r>
                    </a:p>
                  </a:txBody>
                  <a:tcPr marL="43105" marR="43105" marT="141575" marB="129573" horzOverflow="overflow">
                    <a:lnL>
                      <a:noFill/>
                    </a:lnL>
                    <a:lnR>
                      <a:noFill/>
                    </a:lnR>
                    <a:lnT w="360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EC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12C93971-62AE-4778-A206-848D13A364F1}" type="slidenum">
              <a:rPr lang="en-US"/>
              <a:pPr/>
              <a:t>26</a:t>
            </a:fld>
            <a:endParaRPr lang="en-US"/>
          </a:p>
        </p:txBody>
      </p:sp>
      <p:sp>
        <p:nvSpPr>
          <p:cNvPr id="52225" name="Rectangle 1"/>
          <p:cNvSpPr>
            <a:spLocks noGrp="1" noChangeArrowheads="1"/>
          </p:cNvSpPr>
          <p:nvPr>
            <p:ph type="title"/>
          </p:nvPr>
        </p:nvSpPr>
        <p:spPr>
          <a:xfrm>
            <a:off x="1485360" y="205222"/>
            <a:ext cx="6189480" cy="858691"/>
          </a:xfrm>
          <a:ln/>
        </p:spPr>
        <p:txBody>
          <a:bodyPr vert="horz" lIns="91440" tIns="24002" rIns="91440" bIns="45720" rtlCol="0" anchor="ctr">
            <a:normAutofit/>
          </a:bodyPr>
          <a:lstStyle/>
          <a:p>
            <a:pPr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  <a:tab pos="5909847" algn="l"/>
              </a:tabLst>
            </a:pPr>
            <a:r>
              <a:rPr lang="en-US" dirty="0"/>
              <a:t>Color Histogram: Organization</a:t>
            </a:r>
          </a:p>
        </p:txBody>
      </p:sp>
      <p:sp>
        <p:nvSpPr>
          <p:cNvPr id="5222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07079" y="1242131"/>
            <a:ext cx="7177135" cy="2957076"/>
          </a:xfrm>
          <a:ln/>
        </p:spPr>
        <p:txBody>
          <a:bodyPr>
            <a:normAutofit fontScale="92500" lnSpcReduction="10000"/>
          </a:bodyPr>
          <a:lstStyle/>
          <a:p>
            <a:pPr marL="293765" indent="-220323">
              <a:buSzPct val="45000"/>
              <a:buFont typeface="Wingdings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dirty="0"/>
              <a:t>What data structure should be used?</a:t>
            </a:r>
          </a:p>
          <a:p>
            <a:pPr marL="587529" lvl="1" indent="-220323">
              <a:buSzPct val="45000"/>
              <a:buFont typeface="Wingdings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dirty="0"/>
              <a:t>3-D array of size 256 x 256 x 256:</a:t>
            </a:r>
          </a:p>
          <a:p>
            <a:pPr marL="881293" lvl="2" indent="-195483">
              <a:buSzPct val="75000"/>
              <a:buFont typeface="Symbol" charset="2"/>
              <a:buChar char="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dirty="0"/>
              <a:t>Very fast with direct access.</a:t>
            </a:r>
          </a:p>
          <a:p>
            <a:pPr marL="881293" lvl="2" indent="-195483">
              <a:buSzPct val="75000"/>
              <a:buFont typeface="Symbol" charset="2"/>
              <a:buChar char="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dirty="0"/>
              <a:t>Far too costly in terms of memory.</a:t>
            </a:r>
          </a:p>
          <a:p>
            <a:pPr marL="587529" lvl="1" indent="-220323">
              <a:buSzPct val="45000"/>
              <a:buFont typeface="Wingdings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dirty="0"/>
              <a:t>Vector or linked list:</a:t>
            </a:r>
          </a:p>
          <a:p>
            <a:pPr marL="881293" lvl="2" indent="-195483">
              <a:buSzPct val="75000"/>
              <a:buFont typeface="Symbol" charset="2"/>
              <a:buChar char="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dirty="0"/>
              <a:t>Better in terms of memory.</a:t>
            </a:r>
          </a:p>
          <a:p>
            <a:pPr marL="881293" lvl="2" indent="-195483">
              <a:buSzPct val="75000"/>
              <a:buFont typeface="Symbol" charset="2"/>
              <a:buChar char="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dirty="0"/>
              <a:t>Inefficient when working with millions of colors.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9F425BCA-AF71-43B4-AFCC-A68AB3C2EB4A}" type="slidenum">
              <a:rPr lang="en-US"/>
              <a:pPr/>
              <a:t>27</a:t>
            </a:fld>
            <a:endParaRPr lang="en-US"/>
          </a:p>
        </p:txBody>
      </p:sp>
      <p:sp>
        <p:nvSpPr>
          <p:cNvPr id="53249" name="Rectangle 1"/>
          <p:cNvSpPr>
            <a:spLocks noGrp="1" noChangeArrowheads="1"/>
          </p:cNvSpPr>
          <p:nvPr>
            <p:ph type="title"/>
          </p:nvPr>
        </p:nvSpPr>
        <p:spPr>
          <a:xfrm>
            <a:off x="1485360" y="205222"/>
            <a:ext cx="6189480" cy="858691"/>
          </a:xfrm>
          <a:ln/>
        </p:spPr>
        <p:txBody>
          <a:bodyPr vert="horz" lIns="91440" tIns="24002" rIns="91440" bIns="45720" rtlCol="0" anchor="ctr">
            <a:normAutofit/>
          </a:bodyPr>
          <a:lstStyle/>
          <a:p>
            <a:pPr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  <a:tab pos="5909847" algn="l"/>
              </a:tabLst>
            </a:pPr>
            <a:r>
              <a:rPr lang="en-US" dirty="0"/>
              <a:t>Color Histogram: Organization</a:t>
            </a:r>
          </a:p>
        </p:txBody>
      </p:sp>
      <p:sp>
        <p:nvSpPr>
          <p:cNvPr id="5325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059785" y="1242131"/>
            <a:ext cx="7177135" cy="3735032"/>
          </a:xfrm>
          <a:ln/>
        </p:spPr>
        <p:txBody>
          <a:bodyPr/>
          <a:lstStyle/>
          <a:p>
            <a:pPr marL="293765" indent="-220323">
              <a:buSzPct val="45000"/>
              <a:buFont typeface="Wingdings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dirty="0"/>
              <a:t>What about hashing?</a:t>
            </a:r>
          </a:p>
          <a:p>
            <a:pPr marL="587529" lvl="1" indent="-220323">
              <a:buSzPct val="45000"/>
              <a:buFont typeface="Wingdings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dirty="0"/>
              <a:t>Closed hashing:</a:t>
            </a:r>
          </a:p>
          <a:p>
            <a:pPr marL="881293" lvl="2" indent="-195483">
              <a:buSzPct val="75000"/>
              <a:buFont typeface="Symbol" charset="2"/>
              <a:buChar char="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dirty="0"/>
              <a:t>Inefficient due to the many rehashes that would be required.</a:t>
            </a:r>
          </a:p>
          <a:p>
            <a:pPr marL="587529" lvl="1" indent="-220323">
              <a:buSzPct val="45000"/>
              <a:buFont typeface="Wingdings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dirty="0"/>
              <a:t>Separate chaining:</a:t>
            </a:r>
          </a:p>
          <a:p>
            <a:pPr marL="881293" lvl="2" indent="-195483">
              <a:buSzPct val="75000"/>
              <a:buFont typeface="Symbol" charset="2"/>
              <a:buChar char="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dirty="0"/>
              <a:t>Requires a good hash function and appropriately sized hash table.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86764B44-05FE-49DE-9020-5BE892FBB5CA}" type="slidenum">
              <a:rPr lang="en-US"/>
              <a:pPr/>
              <a:t>28</a:t>
            </a:fld>
            <a:endParaRPr lang="en-US"/>
          </a:p>
        </p:txBody>
      </p:sp>
      <p:sp>
        <p:nvSpPr>
          <p:cNvPr id="54273" name="Rectangle 1"/>
          <p:cNvSpPr>
            <a:spLocks noGrp="1" noChangeArrowheads="1"/>
          </p:cNvSpPr>
          <p:nvPr>
            <p:ph type="title"/>
          </p:nvPr>
        </p:nvSpPr>
        <p:spPr>
          <a:xfrm>
            <a:off x="1485360" y="205222"/>
            <a:ext cx="6189480" cy="858691"/>
          </a:xfrm>
          <a:ln/>
        </p:spPr>
        <p:txBody>
          <a:bodyPr vert="horz" lIns="91440" tIns="24002" rIns="91440" bIns="45720" rtlCol="0" anchor="ctr">
            <a:normAutofit/>
          </a:bodyPr>
          <a:lstStyle/>
          <a:p>
            <a:pPr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  <a:tab pos="5909847" algn="l"/>
              </a:tabLst>
            </a:pPr>
            <a:r>
              <a:rPr lang="en-US" dirty="0"/>
              <a:t>Color Histogram: Organization</a:t>
            </a:r>
          </a:p>
        </p:txBody>
      </p:sp>
      <p:sp>
        <p:nvSpPr>
          <p:cNvPr id="542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212489" y="1062764"/>
            <a:ext cx="6871725" cy="3735032"/>
          </a:xfrm>
          <a:ln/>
        </p:spPr>
        <p:txBody>
          <a:bodyPr>
            <a:normAutofit fontScale="92500" lnSpcReduction="20000"/>
          </a:bodyPr>
          <a:lstStyle/>
          <a:p>
            <a:pPr marL="293765" indent="-220323">
              <a:buSzPct val="45000"/>
              <a:buFont typeface="Wingdings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dirty="0"/>
              <a:t>What about a custom structure that combines:</a:t>
            </a:r>
          </a:p>
          <a:p>
            <a:pPr marL="587529" lvl="1" indent="-220323">
              <a:buSzPct val="45000"/>
              <a:buFont typeface="Wingdings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dirty="0"/>
              <a:t>advantage of direct access of a 3-D array</a:t>
            </a:r>
          </a:p>
          <a:p>
            <a:pPr marL="587529" lvl="1" indent="-220323">
              <a:buSzPct val="45000"/>
              <a:buFont typeface="Wingdings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dirty="0"/>
              <a:t>limited memory use and fast searches of hashing.</a:t>
            </a:r>
          </a:p>
          <a:p>
            <a:pPr marL="293765" indent="-220323">
              <a:buSzPct val="45000"/>
              <a:buFont typeface="Wingdings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dirty="0"/>
              <a:t>Structure:</a:t>
            </a:r>
          </a:p>
          <a:p>
            <a:pPr marL="587529" lvl="1" indent="-220323">
              <a:buSzPct val="45000"/>
              <a:buFont typeface="Wingdings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dirty="0"/>
              <a:t>2-D array of linked lists.</a:t>
            </a:r>
          </a:p>
          <a:p>
            <a:pPr marL="587529" lvl="1" indent="-220323">
              <a:buSzPct val="45000"/>
              <a:buFont typeface="Wingdings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dirty="0"/>
              <a:t>array elements correspond to red and green.</a:t>
            </a:r>
          </a:p>
          <a:p>
            <a:pPr marL="587529" lvl="1" indent="-220323">
              <a:buSzPct val="45000"/>
              <a:buFont typeface="Wingdings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dirty="0"/>
              <a:t>linked lists represent the chains for all colors with the same red and green components.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2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C009F084-951C-4055-8FCD-04F02EF6FCD8}" type="slidenum">
              <a:rPr lang="en-US"/>
              <a:pPr/>
              <a:t>29</a:t>
            </a:fld>
            <a:endParaRPr lang="en-US"/>
          </a:p>
        </p:txBody>
      </p:sp>
      <p:sp>
        <p:nvSpPr>
          <p:cNvPr id="55297" name="Rectangle 1"/>
          <p:cNvSpPr>
            <a:spLocks noGrp="1" noChangeArrowheads="1"/>
          </p:cNvSpPr>
          <p:nvPr>
            <p:ph type="title"/>
          </p:nvPr>
        </p:nvSpPr>
        <p:spPr>
          <a:xfrm>
            <a:off x="1212490" y="205222"/>
            <a:ext cx="6462350" cy="858691"/>
          </a:xfrm>
          <a:ln/>
        </p:spPr>
        <p:txBody>
          <a:bodyPr vert="horz" lIns="91440" tIns="24002" rIns="91440" bIns="45720" rtlCol="0" anchor="ctr">
            <a:normAutofit fontScale="90000"/>
          </a:bodyPr>
          <a:lstStyle/>
          <a:p>
            <a:pPr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  <a:tab pos="5909847" algn="l"/>
              </a:tabLst>
            </a:pPr>
            <a:r>
              <a:rPr lang="en-US" dirty="0"/>
              <a:t>Color Histogram: Organization</a:t>
            </a:r>
          </a:p>
        </p:txBody>
      </p:sp>
      <p:sp>
        <p:nvSpPr>
          <p:cNvPr id="55298" name="Text Box 2"/>
          <p:cNvSpPr txBox="1">
            <a:spLocks noChangeArrowheads="1"/>
          </p:cNvSpPr>
          <p:nvPr/>
        </p:nvSpPr>
        <p:spPr bwMode="auto">
          <a:xfrm>
            <a:off x="1815840" y="1242131"/>
            <a:ext cx="5744520" cy="373503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62209" tIns="31105" rIns="62209" bIns="31105" anchor="ctr"/>
          <a:lstStyle/>
          <a:p>
            <a:endParaRPr lang="en-US" sz="1350"/>
          </a:p>
        </p:txBody>
      </p:sp>
      <p:pic>
        <p:nvPicPr>
          <p:cNvPr id="5529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311560" y="1063913"/>
            <a:ext cx="4520880" cy="383332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E8CC6E88-FAC6-4350-8C51-EE8A33212DE7}" type="slidenum">
              <a:rPr lang="en-US"/>
              <a:pPr/>
              <a:t>3</a:t>
            </a:fld>
            <a:endParaRPr lang="en-US"/>
          </a:p>
        </p:txBody>
      </p:sp>
      <p:sp>
        <p:nvSpPr>
          <p:cNvPr id="25601" name="Rectangle 1"/>
          <p:cNvSpPr>
            <a:spLocks noGrp="1" noChangeArrowheads="1"/>
          </p:cNvSpPr>
          <p:nvPr>
            <p:ph type="title"/>
          </p:nvPr>
        </p:nvSpPr>
        <p:spPr>
          <a:xfrm>
            <a:off x="1485360" y="205222"/>
            <a:ext cx="6189480" cy="858691"/>
          </a:xfrm>
          <a:ln/>
        </p:spPr>
        <p:txBody>
          <a:bodyPr vert="horz" lIns="91440" tIns="24002" rIns="91440" bIns="45720" rtlCol="0" anchor="ctr">
            <a:normAutofit/>
          </a:bodyPr>
          <a:lstStyle/>
          <a:p>
            <a:pPr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  <a:tab pos="5909847" algn="l"/>
              </a:tabLst>
            </a:pPr>
            <a:r>
              <a:rPr lang="en-US" dirty="0"/>
              <a:t>Table Size</a:t>
            </a:r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059785" y="1242131"/>
            <a:ext cx="7177135" cy="3394797"/>
          </a:xfrm>
          <a:ln/>
        </p:spPr>
        <p:txBody>
          <a:bodyPr>
            <a:normAutofit fontScale="92500" lnSpcReduction="10000"/>
          </a:bodyPr>
          <a:lstStyle/>
          <a:p>
            <a:pPr marL="293765" indent="-220323">
              <a:buSzPct val="45000"/>
              <a:buFont typeface="Wingdings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dirty="0"/>
              <a:t>How big should a hash table be?</a:t>
            </a:r>
          </a:p>
          <a:p>
            <a:pPr marL="587529" lvl="1" indent="-220323">
              <a:buSzPct val="45000"/>
              <a:buFont typeface="Wingdings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dirty="0"/>
              <a:t>If we know the max number of keys.</a:t>
            </a:r>
          </a:p>
          <a:p>
            <a:pPr marL="881293" lvl="2" indent="-195483">
              <a:buSzPct val="75000"/>
              <a:buFont typeface="Symbol" charset="2"/>
              <a:buChar char="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dirty="0"/>
              <a:t>create it big enough to hold all of the keys.</a:t>
            </a:r>
          </a:p>
          <a:p>
            <a:pPr marL="587529" lvl="1" indent="-220323">
              <a:buSzPct val="45000"/>
              <a:buFont typeface="Wingdings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dirty="0"/>
              <a:t>In most instances, we don't know the number of keys.</a:t>
            </a:r>
          </a:p>
          <a:p>
            <a:pPr marL="293765" indent="-220323">
              <a:buSzPct val="45000"/>
              <a:buFont typeface="Wingdings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dirty="0"/>
              <a:t>Most probing techniques work best when the table size is a prime number.</a:t>
            </a:r>
          </a:p>
          <a:p>
            <a:pPr marL="587529" lvl="1" indent="-220323">
              <a:buSzPct val="45000"/>
              <a:buNone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dirty="0"/>
              <a:t>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DCC17735-79AB-4DA0-ABEA-47D151D7006D}" type="slidenum">
              <a:rPr lang="en-US"/>
              <a:pPr/>
              <a:t>30</a:t>
            </a:fld>
            <a:endParaRPr lang="en-US"/>
          </a:p>
        </p:txBody>
      </p:sp>
      <p:sp>
        <p:nvSpPr>
          <p:cNvPr id="56321" name="Rectangle 1"/>
          <p:cNvSpPr>
            <a:spLocks noGrp="1" noChangeArrowheads="1"/>
          </p:cNvSpPr>
          <p:nvPr>
            <p:ph type="title"/>
          </p:nvPr>
        </p:nvSpPr>
        <p:spPr>
          <a:xfrm>
            <a:off x="1485360" y="205222"/>
            <a:ext cx="6189480" cy="858691"/>
          </a:xfrm>
          <a:ln/>
        </p:spPr>
        <p:txBody>
          <a:bodyPr vert="horz" lIns="91440" tIns="24002" rIns="91440" bIns="45720" rtlCol="0" anchor="ctr">
            <a:normAutofit/>
          </a:bodyPr>
          <a:lstStyle/>
          <a:p>
            <a:pPr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  <a:tab pos="5909847" algn="l"/>
              </a:tabLst>
            </a:pPr>
            <a:r>
              <a:rPr lang="en-US" dirty="0"/>
              <a:t>Color Histogram: Traversals</a:t>
            </a:r>
          </a:p>
        </p:txBody>
      </p:sp>
      <p:sp>
        <p:nvSpPr>
          <p:cNvPr id="563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212489" y="1115519"/>
            <a:ext cx="7177135" cy="3394797"/>
          </a:xfrm>
          <a:ln/>
        </p:spPr>
        <p:txBody>
          <a:bodyPr>
            <a:normAutofit fontScale="85000" lnSpcReduction="10000"/>
          </a:bodyPr>
          <a:lstStyle/>
          <a:p>
            <a:pPr marL="293765" indent="-220323">
              <a:buSzPct val="45000"/>
              <a:buFont typeface="Wingdings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dirty="0"/>
              <a:t>After a color histogram is constructed, it's common to perform a traversal over the unique colors.</a:t>
            </a:r>
          </a:p>
          <a:p>
            <a:pPr marL="587529" lvl="1" indent="-220323">
              <a:buSzPct val="45000"/>
              <a:buFont typeface="Wingdings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dirty="0"/>
              <a:t>Could traverse over every element of the 2-D array.</a:t>
            </a:r>
          </a:p>
          <a:p>
            <a:pPr marL="587529" lvl="1" indent="-220323">
              <a:buSzPct val="45000"/>
              <a:buFont typeface="Wingdings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dirty="0"/>
              <a:t>Look for non empty chains and traverse the list.</a:t>
            </a:r>
          </a:p>
          <a:p>
            <a:pPr marL="587529" lvl="1" indent="-220323">
              <a:buSzPct val="45000"/>
              <a:buFont typeface="Wingdings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dirty="0"/>
              <a:t>This can be time consuming.</a:t>
            </a:r>
          </a:p>
          <a:p>
            <a:pPr marL="881293" lvl="2" indent="-195483">
              <a:buSzPct val="75000"/>
              <a:buFont typeface="Symbol" charset="2"/>
              <a:buChar char="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dirty="0"/>
              <a:t>In practice, many of the elements will not contain any colors.</a:t>
            </a:r>
          </a:p>
          <a:p>
            <a:pPr marL="293765" indent="-220323">
              <a:buSzPct val="45000"/>
              <a:buFont typeface="Wingdings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dirty="0"/>
              <a:t>How can we improve the time required to perform a traversal.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5D4117CC-C9AC-4CD9-9D4C-5CB1290B8F67}" type="slidenum">
              <a:rPr lang="en-US"/>
              <a:pPr/>
              <a:t>31</a:t>
            </a:fld>
            <a:endParaRPr lang="en-US"/>
          </a:p>
        </p:txBody>
      </p:sp>
      <p:sp>
        <p:nvSpPr>
          <p:cNvPr id="57345" name="Rectangle 1"/>
          <p:cNvSpPr>
            <a:spLocks noGrp="1" noChangeArrowheads="1"/>
          </p:cNvSpPr>
          <p:nvPr>
            <p:ph type="title"/>
          </p:nvPr>
        </p:nvSpPr>
        <p:spPr>
          <a:xfrm>
            <a:off x="1485360" y="205222"/>
            <a:ext cx="6189480" cy="858691"/>
          </a:xfrm>
          <a:ln/>
        </p:spPr>
        <p:txBody>
          <a:bodyPr vert="horz" lIns="91440" tIns="24002" rIns="91440" bIns="45720" rtlCol="0" anchor="ctr">
            <a:normAutofit/>
          </a:bodyPr>
          <a:lstStyle/>
          <a:p>
            <a:pPr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  <a:tab pos="5909847" algn="l"/>
              </a:tabLst>
            </a:pPr>
            <a:r>
              <a:rPr lang="en-US" dirty="0"/>
              <a:t>Color Histogram: Traversals</a:t>
            </a:r>
          </a:p>
        </p:txBody>
      </p:sp>
      <p:sp>
        <p:nvSpPr>
          <p:cNvPr id="573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212489" y="1242131"/>
            <a:ext cx="6871725" cy="3394797"/>
          </a:xfrm>
          <a:ln/>
        </p:spPr>
        <p:txBody>
          <a:bodyPr>
            <a:normAutofit fontScale="92500"/>
          </a:bodyPr>
          <a:lstStyle/>
          <a:p>
            <a:pPr marL="293765" indent="-220323">
              <a:buSzPct val="45000"/>
              <a:buFont typeface="Wingdings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dirty="0"/>
              <a:t>Modify the structure:</a:t>
            </a:r>
          </a:p>
          <a:p>
            <a:pPr marL="587529" lvl="1" indent="-220323">
              <a:buSzPct val="45000"/>
              <a:buFont typeface="Wingdings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dirty="0"/>
              <a:t>add a second link to each color node to create multi-linked nodes.</a:t>
            </a:r>
          </a:p>
          <a:p>
            <a:pPr marL="587529" lvl="1" indent="-220323">
              <a:buSzPct val="45000"/>
              <a:buFont typeface="Wingdings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dirty="0"/>
              <a:t>when a new color is added to the histogram, add it to a second linked list (</a:t>
            </a:r>
            <a:r>
              <a:rPr lang="en-US" dirty="0" err="1">
                <a:solidFill>
                  <a:srgbClr val="003B7C"/>
                </a:solidFill>
              </a:rPr>
              <a:t>colorList</a:t>
            </a:r>
            <a:r>
              <a:rPr lang="en-US" dirty="0"/>
              <a:t>).</a:t>
            </a:r>
          </a:p>
          <a:p>
            <a:pPr marL="293765" indent="-220323">
              <a:buSzPct val="45000"/>
              <a:buFont typeface="Wingdings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dirty="0"/>
              <a:t>A traversal is performed by iterating over the nodes in the </a:t>
            </a:r>
            <a:r>
              <a:rPr lang="en-US" dirty="0" err="1">
                <a:solidFill>
                  <a:srgbClr val="003B7C"/>
                </a:solidFill>
              </a:rPr>
              <a:t>colorList</a:t>
            </a:r>
            <a:r>
              <a:rPr lang="en-US" dirty="0"/>
              <a:t>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2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137E48B7-4364-49F9-BD00-6D1D631D8A2A}" type="slidenum">
              <a:rPr lang="en-US"/>
              <a:pPr/>
              <a:t>32</a:t>
            </a:fld>
            <a:endParaRPr lang="en-US"/>
          </a:p>
        </p:txBody>
      </p:sp>
      <p:sp>
        <p:nvSpPr>
          <p:cNvPr id="58369" name="Rectangle 1"/>
          <p:cNvSpPr>
            <a:spLocks noGrp="1" noChangeArrowheads="1"/>
          </p:cNvSpPr>
          <p:nvPr>
            <p:ph type="title"/>
          </p:nvPr>
        </p:nvSpPr>
        <p:spPr>
          <a:xfrm>
            <a:off x="1485360" y="205222"/>
            <a:ext cx="6189480" cy="858691"/>
          </a:xfrm>
          <a:ln/>
        </p:spPr>
        <p:txBody>
          <a:bodyPr vert="horz" lIns="91440" tIns="24002" rIns="91440" bIns="45720" rtlCol="0" anchor="ctr">
            <a:normAutofit fontScale="90000"/>
          </a:bodyPr>
          <a:lstStyle/>
          <a:p>
            <a:pPr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  <a:tab pos="5909847" algn="l"/>
              </a:tabLst>
            </a:pPr>
            <a:r>
              <a:rPr lang="en-US" dirty="0"/>
              <a:t>Color Histogram: Traversals</a:t>
            </a:r>
          </a:p>
        </p:txBody>
      </p:sp>
      <p:sp>
        <p:nvSpPr>
          <p:cNvPr id="58370" name="Text Box 2"/>
          <p:cNvSpPr txBox="1">
            <a:spLocks noChangeArrowheads="1"/>
          </p:cNvSpPr>
          <p:nvPr/>
        </p:nvSpPr>
        <p:spPr bwMode="auto">
          <a:xfrm>
            <a:off x="1815840" y="1242131"/>
            <a:ext cx="5744520" cy="373503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62209" tIns="31105" rIns="62209" bIns="31105" anchor="ctr"/>
          <a:lstStyle/>
          <a:p>
            <a:endParaRPr lang="en-US" sz="1350"/>
          </a:p>
        </p:txBody>
      </p:sp>
      <p:pic>
        <p:nvPicPr>
          <p:cNvPr id="5837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311560" y="962382"/>
            <a:ext cx="4520880" cy="383332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95BFA4F9-CBB3-4F6F-90A9-B92869C5E595}" type="slidenum">
              <a:rPr lang="en-US"/>
              <a:pPr/>
              <a:t>4</a:t>
            </a:fld>
            <a:endParaRPr lang="en-US"/>
          </a:p>
        </p:txBody>
      </p:sp>
      <p:sp>
        <p:nvSpPr>
          <p:cNvPr id="26625" name="Rectangle 1"/>
          <p:cNvSpPr>
            <a:spLocks noGrp="1" noChangeArrowheads="1"/>
          </p:cNvSpPr>
          <p:nvPr>
            <p:ph type="title"/>
          </p:nvPr>
        </p:nvSpPr>
        <p:spPr>
          <a:xfrm>
            <a:off x="1485360" y="205222"/>
            <a:ext cx="6189480" cy="858691"/>
          </a:xfrm>
          <a:ln/>
        </p:spPr>
        <p:txBody>
          <a:bodyPr vert="horz" lIns="91440" tIns="24002" rIns="91440" bIns="45720" rtlCol="0" anchor="ctr">
            <a:normAutofit/>
          </a:bodyPr>
          <a:lstStyle/>
          <a:p>
            <a:pPr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  <a:tab pos="5909847" algn="l"/>
              </a:tabLst>
            </a:pPr>
            <a:r>
              <a:rPr lang="en-US" dirty="0"/>
              <a:t>Rehashing</a:t>
            </a:r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07079" y="1073315"/>
            <a:ext cx="7177135" cy="3394797"/>
          </a:xfrm>
          <a:ln/>
        </p:spPr>
        <p:txBody>
          <a:bodyPr>
            <a:normAutofit/>
          </a:bodyPr>
          <a:lstStyle/>
          <a:p>
            <a:pPr marL="293765" indent="-220323">
              <a:buSzPct val="45000"/>
              <a:buFont typeface="Wingdings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dirty="0"/>
              <a:t>We can start with a small table and expand it as needed.</a:t>
            </a:r>
          </a:p>
          <a:p>
            <a:pPr marL="587529" lvl="1" indent="-220323">
              <a:buSzPct val="45000"/>
              <a:buFont typeface="Wingdings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dirty="0"/>
              <a:t>Similar to the approach used with the array.</a:t>
            </a:r>
          </a:p>
          <a:p>
            <a:pPr marL="293765" indent="-220323">
              <a:buSzPct val="45000"/>
              <a:buFont typeface="Wingdings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b="1" dirty="0"/>
              <a:t>load factor</a:t>
            </a:r>
            <a:r>
              <a:rPr lang="en-US" dirty="0"/>
              <a:t> – the ratio between the number of keys and the size of the table.</a:t>
            </a:r>
          </a:p>
          <a:p>
            <a:pPr marL="587529" lvl="1" indent="-220323">
              <a:buSzPct val="45000"/>
              <a:buFont typeface="Wingdings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dirty="0"/>
              <a:t>A hash table should be expanded before the load factor reaches 80%.</a:t>
            </a:r>
          </a:p>
          <a:p>
            <a:pPr marL="587529" lvl="1" indent="-220323">
              <a:buSzPct val="45000"/>
              <a:buNone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2FEF85C6-5C21-4EE6-8EDE-456D217F5A63}" type="slidenum">
              <a:rPr lang="en-US"/>
              <a:pPr/>
              <a:t>5</a:t>
            </a:fld>
            <a:endParaRPr lang="en-US"/>
          </a:p>
        </p:txBody>
      </p:sp>
      <p:sp>
        <p:nvSpPr>
          <p:cNvPr id="27649" name="Rectangle 1"/>
          <p:cNvSpPr>
            <a:spLocks noGrp="1" noChangeArrowheads="1"/>
          </p:cNvSpPr>
          <p:nvPr>
            <p:ph type="title"/>
          </p:nvPr>
        </p:nvSpPr>
        <p:spPr>
          <a:xfrm>
            <a:off x="1485360" y="205222"/>
            <a:ext cx="6189480" cy="858691"/>
          </a:xfrm>
          <a:ln/>
        </p:spPr>
        <p:txBody>
          <a:bodyPr vert="horz" lIns="91440" tIns="24002" rIns="91440" bIns="45720" rtlCol="0" anchor="ctr">
            <a:normAutofit/>
          </a:bodyPr>
          <a:lstStyle/>
          <a:p>
            <a:pPr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  <a:tab pos="5909847" algn="l"/>
              </a:tabLst>
            </a:pPr>
            <a:r>
              <a:rPr lang="en-US" dirty="0"/>
              <a:t>Rehashing Example</a:t>
            </a:r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2140" y="942631"/>
            <a:ext cx="7779720" cy="3394797"/>
          </a:xfrm>
          <a:ln/>
        </p:spPr>
        <p:txBody>
          <a:bodyPr/>
          <a:lstStyle/>
          <a:p>
            <a:pPr marL="293765" indent="-220323">
              <a:spcAft>
                <a:spcPts val="7348"/>
              </a:spcAft>
              <a:buSzPct val="45000"/>
              <a:buFont typeface="Wingdings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dirty="0"/>
              <a:t>After creating a larger array for the table, we can not simply copy the original keys to the new table.</a:t>
            </a:r>
          </a:p>
          <a:p>
            <a:pPr marL="293765" indent="-220323">
              <a:buSzPct val="45000"/>
              <a:buFont typeface="Wingdings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dirty="0"/>
              <a:t>We must rebuild or rehash the entire table.</a:t>
            </a:r>
          </a:p>
        </p:txBody>
      </p:sp>
      <p:pic>
        <p:nvPicPr>
          <p:cNvPr id="2765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66200" y="2113635"/>
            <a:ext cx="5097600" cy="58542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27652" name="Text Box 4"/>
          <p:cNvSpPr txBox="1">
            <a:spLocks noChangeArrowheads="1"/>
          </p:cNvSpPr>
          <p:nvPr/>
        </p:nvSpPr>
        <p:spPr bwMode="auto">
          <a:xfrm>
            <a:off x="3103953" y="3416706"/>
            <a:ext cx="3421440" cy="784163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9525">
            <a:noFill/>
            <a:round/>
            <a:headEnd/>
            <a:tailEnd/>
          </a:ln>
          <a:effectLst/>
        </p:spPr>
        <p:txBody>
          <a:bodyPr wrap="none" lIns="0" tIns="10286" rIns="0" bIns="0"/>
          <a:lstStyle/>
          <a:p>
            <a:pPr>
              <a:lnSpc>
                <a:spcPct val="94000"/>
              </a:lnSpc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</a:tabLst>
            </a:pPr>
            <a:r>
              <a:rPr lang="en-US" sz="1350" dirty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h(765) =&gt; 0          h(579) =&gt; 1</a:t>
            </a:r>
          </a:p>
          <a:p>
            <a:pPr>
              <a:lnSpc>
                <a:spcPct val="94000"/>
              </a:lnSpc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</a:tabLst>
            </a:pPr>
            <a:r>
              <a:rPr lang="en-US" sz="1350" dirty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h(431) =&gt; 6          h(226) =&gt; 5</a:t>
            </a:r>
          </a:p>
          <a:p>
            <a:pPr>
              <a:lnSpc>
                <a:spcPct val="94000"/>
              </a:lnSpc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</a:tabLst>
            </a:pPr>
            <a:r>
              <a:rPr lang="en-US" sz="1350" dirty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h(96)  =&gt; 11         h(903) =&gt; 2</a:t>
            </a:r>
          </a:p>
          <a:p>
            <a:pPr>
              <a:lnSpc>
                <a:spcPct val="94000"/>
              </a:lnSpc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</a:tabLst>
            </a:pPr>
            <a:r>
              <a:rPr lang="en-US" sz="1350" dirty="0">
                <a:solidFill>
                  <a:srgbClr val="000000"/>
                </a:solidFill>
                <a:latin typeface="Courier New" pitchFamily="49" charset="0"/>
                <a:ea typeface="Bitstream Vera Sans" charset="0"/>
                <a:cs typeface="Bitstream Vera Sans" charset="0"/>
              </a:rPr>
              <a:t>h(142) =&gt; 6  =&gt; 7    h(388) =&gt; 14</a:t>
            </a:r>
          </a:p>
        </p:txBody>
      </p:sp>
      <p:pic>
        <p:nvPicPr>
          <p:cNvPr id="27653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076120" y="4399450"/>
            <a:ext cx="5591160" cy="49037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D35637A0-8251-4082-9D5A-365B9D1A2217}" type="slidenum">
              <a:rPr lang="en-US"/>
              <a:pPr/>
              <a:t>6</a:t>
            </a:fld>
            <a:endParaRPr lang="en-US"/>
          </a:p>
        </p:txBody>
      </p:sp>
      <p:sp>
        <p:nvSpPr>
          <p:cNvPr id="28673" name="Rectangle 1"/>
          <p:cNvSpPr>
            <a:spLocks noGrp="1" noChangeArrowheads="1"/>
          </p:cNvSpPr>
          <p:nvPr>
            <p:ph type="title"/>
          </p:nvPr>
        </p:nvSpPr>
        <p:spPr>
          <a:xfrm>
            <a:off x="1485360" y="205222"/>
            <a:ext cx="6189480" cy="858691"/>
          </a:xfrm>
          <a:ln/>
        </p:spPr>
        <p:txBody>
          <a:bodyPr vert="horz" lIns="91440" tIns="24002" rIns="91440" bIns="45720" rtlCol="0" anchor="ctr">
            <a:normAutofit/>
          </a:bodyPr>
          <a:lstStyle/>
          <a:p>
            <a:pPr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  <a:tab pos="5909847" algn="l"/>
              </a:tabLst>
            </a:pPr>
            <a:r>
              <a:rPr lang="en-US" dirty="0"/>
              <a:t>Expansion Size</a:t>
            </a:r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07079" y="1242131"/>
            <a:ext cx="7177135" cy="3394797"/>
          </a:xfrm>
          <a:ln/>
        </p:spPr>
        <p:txBody>
          <a:bodyPr>
            <a:normAutofit fontScale="92500"/>
          </a:bodyPr>
          <a:lstStyle/>
          <a:p>
            <a:pPr marL="293765" indent="-220323">
              <a:buSzPct val="45000"/>
              <a:buFont typeface="Wingdings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dirty="0"/>
              <a:t>Size of the expansion depends on the application.</a:t>
            </a:r>
          </a:p>
          <a:p>
            <a:pPr marL="293765" indent="-220323">
              <a:buSzPct val="45000"/>
              <a:buFont typeface="Wingdings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dirty="0"/>
              <a:t>Good rule of thumb is to at least double its size.</a:t>
            </a:r>
          </a:p>
          <a:p>
            <a:pPr marL="293765" indent="-220323">
              <a:buSzPct val="45000"/>
              <a:buFont typeface="Wingdings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dirty="0"/>
              <a:t>Two common approaches:</a:t>
            </a:r>
          </a:p>
          <a:p>
            <a:pPr marL="587529" lvl="1" indent="-220323">
              <a:buSzPct val="45000"/>
              <a:buFont typeface="Wingdings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dirty="0"/>
              <a:t>double the size of the table, then search for the first larger prime number.</a:t>
            </a:r>
          </a:p>
          <a:p>
            <a:pPr marL="587529" lvl="1" indent="-220323">
              <a:buSzPct val="45000"/>
              <a:buFont typeface="Wingdings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dirty="0"/>
              <a:t>double the size of the table and add one to ensure M is odd.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2C16A345-7478-47B2-9A5E-E6EC89E614B2}" type="slidenum">
              <a:rPr lang="en-US"/>
              <a:pPr/>
              <a:t>7</a:t>
            </a:fld>
            <a:endParaRPr lang="en-US"/>
          </a:p>
        </p:txBody>
      </p:sp>
      <p:sp>
        <p:nvSpPr>
          <p:cNvPr id="29697" name="Rectangle 1"/>
          <p:cNvSpPr>
            <a:spLocks noGrp="1" noChangeArrowheads="1"/>
          </p:cNvSpPr>
          <p:nvPr>
            <p:ph type="title"/>
          </p:nvPr>
        </p:nvSpPr>
        <p:spPr>
          <a:xfrm>
            <a:off x="1485360" y="205222"/>
            <a:ext cx="6189480" cy="858691"/>
          </a:xfrm>
          <a:ln/>
        </p:spPr>
        <p:txBody>
          <a:bodyPr vert="horz" lIns="91440" tIns="24002" rIns="91440" bIns="45720" rtlCol="0" anchor="ctr">
            <a:normAutofit/>
          </a:bodyPr>
          <a:lstStyle/>
          <a:p>
            <a:pPr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  <a:tab pos="5909847" algn="l"/>
              </a:tabLst>
            </a:pPr>
            <a:r>
              <a:rPr lang="en-US" dirty="0"/>
              <a:t>Efficiency Analysis</a:t>
            </a:r>
          </a:p>
        </p:txBody>
      </p:sp>
      <p:sp>
        <p:nvSpPr>
          <p:cNvPr id="296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059785" y="1242131"/>
            <a:ext cx="7177135" cy="3394797"/>
          </a:xfrm>
          <a:ln/>
        </p:spPr>
        <p:txBody>
          <a:bodyPr>
            <a:normAutofit fontScale="92500" lnSpcReduction="10000"/>
          </a:bodyPr>
          <a:lstStyle/>
          <a:p>
            <a:pPr marL="293765" indent="-220323">
              <a:buSzPct val="45000"/>
              <a:buFont typeface="Wingdings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dirty="0"/>
              <a:t>Depends on:</a:t>
            </a:r>
          </a:p>
          <a:p>
            <a:pPr marL="587529" lvl="1" indent="-220323">
              <a:buSzPct val="45000"/>
              <a:buFont typeface="Wingdings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dirty="0"/>
              <a:t>the hash function</a:t>
            </a:r>
          </a:p>
          <a:p>
            <a:pPr marL="587529" lvl="1" indent="-220323">
              <a:buSzPct val="45000"/>
              <a:buFont typeface="Wingdings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dirty="0"/>
              <a:t>size of the table</a:t>
            </a:r>
          </a:p>
          <a:p>
            <a:pPr marL="587529" lvl="1" indent="-220323">
              <a:buSzPct val="45000"/>
              <a:buFont typeface="Wingdings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dirty="0"/>
              <a:t>type of collision resolution probe</a:t>
            </a:r>
          </a:p>
          <a:p>
            <a:pPr marL="293765" indent="-220323">
              <a:buSzPct val="45000"/>
              <a:buFont typeface="Wingdings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dirty="0"/>
              <a:t>Once an empty slot is located, adding or deleting a key can be done in O(1) time.</a:t>
            </a:r>
          </a:p>
          <a:p>
            <a:pPr marL="293765" indent="-220323">
              <a:buSzPct val="45000"/>
              <a:buFont typeface="Wingdings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dirty="0"/>
              <a:t>The time required to perform the search is the main contributor to the overall time of all ops.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59041051-FE9B-4150-B660-EE30F274D3C5}" type="slidenum">
              <a:rPr lang="en-US"/>
              <a:pPr/>
              <a:t>8</a:t>
            </a:fld>
            <a:endParaRPr lang="en-US"/>
          </a:p>
        </p:txBody>
      </p:sp>
      <p:sp>
        <p:nvSpPr>
          <p:cNvPr id="30721" name="Rectangle 1"/>
          <p:cNvSpPr>
            <a:spLocks noGrp="1" noChangeArrowheads="1"/>
          </p:cNvSpPr>
          <p:nvPr>
            <p:ph type="title"/>
          </p:nvPr>
        </p:nvSpPr>
        <p:spPr>
          <a:xfrm>
            <a:off x="1485360" y="205222"/>
            <a:ext cx="6189480" cy="858691"/>
          </a:xfrm>
          <a:ln/>
        </p:spPr>
        <p:txBody>
          <a:bodyPr vert="horz" lIns="91440" tIns="24002" rIns="91440" bIns="45720" rtlCol="0" anchor="ctr">
            <a:normAutofit/>
          </a:bodyPr>
          <a:lstStyle/>
          <a:p>
            <a:pPr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  <a:tab pos="5909847" algn="l"/>
              </a:tabLst>
            </a:pPr>
            <a:r>
              <a:rPr lang="en-US" dirty="0"/>
              <a:t>Efficiency Analysis</a:t>
            </a:r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212490" y="1242131"/>
            <a:ext cx="7024430" cy="3394797"/>
          </a:xfrm>
          <a:ln/>
        </p:spPr>
        <p:txBody>
          <a:bodyPr>
            <a:normAutofit fontScale="92500"/>
          </a:bodyPr>
          <a:lstStyle/>
          <a:p>
            <a:pPr marL="293765" indent="-220323">
              <a:buSzPct val="45000"/>
              <a:buFont typeface="Wingdings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dirty="0"/>
              <a:t>Best case:  O(1)</a:t>
            </a:r>
          </a:p>
          <a:p>
            <a:pPr marL="587529" lvl="1" indent="-220323">
              <a:buSzPct val="45000"/>
              <a:buFont typeface="Wingdings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dirty="0"/>
              <a:t>The key maps directly to the correct entry.</a:t>
            </a:r>
          </a:p>
          <a:p>
            <a:pPr marL="587529" lvl="1" indent="-220323">
              <a:buSzPct val="45000"/>
              <a:buFont typeface="Wingdings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dirty="0"/>
              <a:t>There are no collisions.</a:t>
            </a:r>
          </a:p>
          <a:p>
            <a:pPr marL="293765" indent="-220323">
              <a:buSzPct val="45000"/>
              <a:buFont typeface="Wingdings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dirty="0"/>
              <a:t>Worst case: O(m)</a:t>
            </a:r>
          </a:p>
          <a:p>
            <a:pPr marL="587529" lvl="1" indent="-220323">
              <a:buSzPct val="45000"/>
              <a:buFont typeface="Wingdings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dirty="0"/>
              <a:t>Assume there are </a:t>
            </a:r>
            <a:r>
              <a:rPr lang="en-US" i="1" dirty="0"/>
              <a:t>n</a:t>
            </a:r>
            <a:r>
              <a:rPr lang="en-US" dirty="0"/>
              <a:t> keys stored in a table of size </a:t>
            </a:r>
            <a:r>
              <a:rPr lang="en-US" i="1" dirty="0"/>
              <a:t>m</a:t>
            </a:r>
            <a:r>
              <a:rPr lang="en-US" dirty="0"/>
              <a:t>.</a:t>
            </a:r>
          </a:p>
          <a:p>
            <a:pPr marL="587529" lvl="1" indent="-220323">
              <a:buSzPct val="45000"/>
              <a:buFont typeface="Wingdings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dirty="0"/>
              <a:t>The probe has to visit every entry in the table.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3F22A131-D01E-4E1C-B08F-9EC3623BC4F1}" type="slidenum">
              <a:rPr lang="en-US"/>
              <a:pPr/>
              <a:t>9</a:t>
            </a:fld>
            <a:endParaRPr lang="en-US"/>
          </a:p>
        </p:txBody>
      </p:sp>
      <p:sp>
        <p:nvSpPr>
          <p:cNvPr id="31745" name="Rectangle 1"/>
          <p:cNvSpPr>
            <a:spLocks noGrp="1" noChangeArrowheads="1"/>
          </p:cNvSpPr>
          <p:nvPr>
            <p:ph type="title"/>
          </p:nvPr>
        </p:nvSpPr>
        <p:spPr>
          <a:xfrm>
            <a:off x="1485360" y="205222"/>
            <a:ext cx="6189480" cy="858691"/>
          </a:xfrm>
          <a:ln/>
        </p:spPr>
        <p:txBody>
          <a:bodyPr vert="horz" lIns="91440" tIns="24002" rIns="91440" bIns="45720" rtlCol="0" anchor="ctr">
            <a:normAutofit/>
          </a:bodyPr>
          <a:lstStyle/>
          <a:p>
            <a:pPr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  <a:tab pos="5909847" algn="l"/>
              </a:tabLst>
            </a:pPr>
            <a:r>
              <a:rPr lang="en-US" dirty="0"/>
              <a:t>Efficiency Analysis</a:t>
            </a:r>
          </a:p>
        </p:txBody>
      </p:sp>
      <p:sp>
        <p:nvSpPr>
          <p:cNvPr id="317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212490" y="1126070"/>
            <a:ext cx="7024430" cy="3394797"/>
          </a:xfrm>
          <a:ln/>
        </p:spPr>
        <p:txBody>
          <a:bodyPr>
            <a:normAutofit/>
          </a:bodyPr>
          <a:lstStyle/>
          <a:p>
            <a:pPr marL="293765" indent="-220323">
              <a:buSzPct val="45000"/>
              <a:buFont typeface="Wingdings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sz="2000" dirty="0"/>
              <a:t>While hashing appears to be no better than a basic linear search or binary search in worst case, hashing is very efficient in the average case with load factor &lt; 0.8. (Table shows the data for M == 13.)</a:t>
            </a:r>
          </a:p>
          <a:p>
            <a:pPr marL="293765" indent="-220323">
              <a:buSzPct val="45000"/>
              <a:buFont typeface="Wingdings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sz="2000" dirty="0"/>
              <a:t>Remember linear search O(n), binary search O(log n) and log 13 is about 3.7, hashing is O(1).</a:t>
            </a:r>
          </a:p>
          <a:p>
            <a:pPr marL="293765" indent="-220323">
              <a:buSzPct val="45000"/>
              <a:buFont typeface="Wingdings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endParaRPr lang="en-US" sz="1800" dirty="0"/>
          </a:p>
        </p:txBody>
      </p:sp>
      <p:graphicFrame>
        <p:nvGraphicFramePr>
          <p:cNvPr id="31747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3222076"/>
              </p:ext>
            </p:extLst>
          </p:nvPr>
        </p:nvGraphicFramePr>
        <p:xfrm>
          <a:off x="2383108" y="3159480"/>
          <a:ext cx="4683194" cy="1778798"/>
        </p:xfrm>
        <a:graphic>
          <a:graphicData uri="http://schemas.openxmlformats.org/drawingml/2006/table">
            <a:tbl>
              <a:tblPr/>
              <a:tblGrid>
                <a:gridCol w="17595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34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440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4347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4347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4879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47049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WenQuanYi Zen Hei" charset="0"/>
                          <a:cs typeface="WenQuanYi Zen Hei" charset="0"/>
                        </a:rPr>
                        <a:t>Load Factor</a:t>
                      </a:r>
                    </a:p>
                  </a:txBody>
                  <a:tcPr marL="60494" marR="60494" marT="55112" marB="43109" anchor="ctr" horzOverflow="overflow">
                    <a:lnL>
                      <a:noFill/>
                    </a:lnL>
                    <a:lnR w="7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WenQuanYi Zen Hei" charset="0"/>
                          <a:cs typeface="WenQuanYi Zen Hei" charset="0"/>
                        </a:rPr>
                        <a:t>0.25</a:t>
                      </a:r>
                    </a:p>
                  </a:txBody>
                  <a:tcPr marL="24491" marR="24491" marT="36496" marB="24494" anchor="ctr" horzOverflow="overflow">
                    <a:lnL w="7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WenQuanYi Zen Hei" charset="0"/>
                          <a:cs typeface="WenQuanYi Zen Hei" charset="0"/>
                        </a:rPr>
                        <a:t>0.5</a:t>
                      </a:r>
                    </a:p>
                  </a:txBody>
                  <a:tcPr marL="61229" marR="61229" marT="43844" marB="31842" anchor="ctr" horzOverflow="overflow">
                    <a:lnL>
                      <a:noFill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WenQuanYi Zen Hei" charset="0"/>
                          <a:cs typeface="WenQuanYi Zen Hei" charset="0"/>
                        </a:rPr>
                        <a:t>0.67</a:t>
                      </a:r>
                    </a:p>
                  </a:txBody>
                  <a:tcPr marL="61229" marR="61229" marT="43844" marB="31842" anchor="ctr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WenQuanYi Zen Hei" charset="0"/>
                          <a:cs typeface="WenQuanYi Zen Hei" charset="0"/>
                        </a:rPr>
                        <a:t>0.8</a:t>
                      </a:r>
                    </a:p>
                  </a:txBody>
                  <a:tcPr marL="61229" marR="61229" marT="43844" marB="31842" anchor="ctr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WenQuanYi Zen Hei" charset="0"/>
                          <a:cs typeface="WenQuanYi Zen Hei" charset="0"/>
                        </a:rPr>
                        <a:t>0.99</a:t>
                      </a:r>
                    </a:p>
                  </a:txBody>
                  <a:tcPr marL="61229" marR="61229" marT="43844" marB="31842" anchor="ctr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7049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WenQuanYi Zen Hei" charset="0"/>
                          <a:cs typeface="WenQuanYi Zen Hei" charset="0"/>
                        </a:rPr>
                        <a:t>Successful search:</a:t>
                      </a:r>
                    </a:p>
                  </a:txBody>
                  <a:tcPr marL="60494" marR="60494" marT="55112" marB="43109" anchor="ctr" horzOverflow="overflow">
                    <a:lnL>
                      <a:noFill/>
                    </a:lnL>
                    <a:lnR w="7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7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Bitstream Vera Sans" charset="0"/>
                        <a:cs typeface="Bitstream Vera Sans" charset="0"/>
                      </a:endParaRPr>
                    </a:p>
                  </a:txBody>
                  <a:tcPr marL="60494" marR="60494" marT="53911" marB="43109" anchor="ctr" horzOverflow="overflow">
                    <a:lnL w="7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7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Bitstream Vera Sans" charset="0"/>
                        <a:cs typeface="Bitstream Vera Sans" charset="0"/>
                      </a:endParaRPr>
                    </a:p>
                  </a:txBody>
                  <a:tcPr marL="60494" marR="60494" marT="53911" marB="43109" horzOverflow="overflow">
                    <a:lnL w="7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7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endParaRPr kumimoji="0" 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Bitstream Vera Sans" charset="0"/>
                        <a:cs typeface="Bitstream Vera Sans" charset="0"/>
                      </a:endParaRPr>
                    </a:p>
                  </a:txBody>
                  <a:tcPr marL="60494" marR="60494" marT="53911" marB="43109" horzOverflow="overflow">
                    <a:lnL w="7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7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Bitstream Vera Sans" charset="0"/>
                        <a:cs typeface="Bitstream Vera Sans" charset="0"/>
                      </a:endParaRPr>
                    </a:p>
                  </a:txBody>
                  <a:tcPr marL="60494" marR="60494" marT="53911" marB="43109" horzOverflow="overflow">
                    <a:lnL w="7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7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Bitstream Vera Sans" charset="0"/>
                        <a:cs typeface="Bitstream Vera Sans" charset="0"/>
                      </a:endParaRPr>
                    </a:p>
                  </a:txBody>
                  <a:tcPr marL="60494" marR="60494" marT="53911" marB="43109" horzOverflow="overflow">
                    <a:lnL w="7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7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EC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7049"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WenQuanYi Zen Hei" charset="0"/>
                          <a:cs typeface="WenQuanYi Zen Hei" charset="0"/>
                        </a:rPr>
                        <a:t>Linear probe</a:t>
                      </a:r>
                    </a:p>
                  </a:txBody>
                  <a:tcPr marL="60494" marR="60494" marT="55112" marB="43109" anchor="ctr" horzOverflow="overflow">
                    <a:lnL>
                      <a:noFill/>
                    </a:lnL>
                    <a:lnR w="7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CBA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WenQuanYi Zen Hei" charset="0"/>
                          <a:cs typeface="WenQuanYi Zen Hei" charset="0"/>
                        </a:rPr>
                        <a:t>1.17</a:t>
                      </a:r>
                    </a:p>
                  </a:txBody>
                  <a:tcPr marL="60494" marR="60494" marT="55112" marB="43109" anchor="ctr" horzOverflow="overflow">
                    <a:lnL w="7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CBA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WenQuanYi Zen Hei" charset="0"/>
                          <a:cs typeface="WenQuanYi Zen Hei" charset="0"/>
                        </a:rPr>
                        <a:t>1.50</a:t>
                      </a:r>
                    </a:p>
                  </a:txBody>
                  <a:tcPr marL="60494" marR="60494" marT="55112" marB="43109" anchor="ctr" horzOverflow="overflow">
                    <a:lnL w="7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CBA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Bitstream Vera Sans" charset="0"/>
                          <a:cs typeface="Bitstream Vera Sans" charset="0"/>
                        </a:rPr>
                        <a:t>2.02</a:t>
                      </a:r>
                    </a:p>
                  </a:txBody>
                  <a:tcPr marL="60494" marR="60494" marT="55112" marB="43109" horzOverflow="overflow">
                    <a:lnL w="7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CBA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Bitstream Vera Sans" charset="0"/>
                          <a:cs typeface="Bitstream Vera Sans" charset="0"/>
                        </a:rPr>
                        <a:t>3.00</a:t>
                      </a:r>
                    </a:p>
                  </a:txBody>
                  <a:tcPr marL="60494" marR="60494" marT="55112" marB="43109" horzOverflow="overflow">
                    <a:lnL w="7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CBA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Bitstream Vera Sans" charset="0"/>
                          <a:cs typeface="Bitstream Vera Sans" charset="0"/>
                        </a:rPr>
                        <a:t>50.50</a:t>
                      </a:r>
                    </a:p>
                  </a:txBody>
                  <a:tcPr marL="60494" marR="60494" marT="55112" marB="43109" horzOverflow="overflow">
                    <a:lnL w="7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7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CBA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7049"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WenQuanYi Zen Hei" charset="0"/>
                          <a:cs typeface="WenQuanYi Zen Hei" charset="0"/>
                        </a:rPr>
                        <a:t>Quadratic probe</a:t>
                      </a:r>
                    </a:p>
                  </a:txBody>
                  <a:tcPr marL="60494" marR="60494" marT="55112" marB="43109" anchor="ctr" horzOverflow="overflow">
                    <a:lnL>
                      <a:noFill/>
                    </a:lnL>
                    <a:lnR w="7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WenQuanYi Zen Hei" charset="0"/>
                          <a:cs typeface="WenQuanYi Zen Hei" charset="0"/>
                        </a:rPr>
                        <a:t>1.66</a:t>
                      </a:r>
                    </a:p>
                  </a:txBody>
                  <a:tcPr marL="60494" marR="60494" marT="55112" marB="43109" anchor="ctr" horzOverflow="overflow">
                    <a:lnL w="7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WenQuanYi Zen Hei" charset="0"/>
                          <a:cs typeface="WenQuanYi Zen Hei" charset="0"/>
                        </a:rPr>
                        <a:t>2.00</a:t>
                      </a:r>
                    </a:p>
                  </a:txBody>
                  <a:tcPr marL="60494" marR="60494" marT="55112" marB="43109" anchor="ctr" horzOverflow="overflow">
                    <a:lnL w="7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Bitstream Vera Sans" charset="0"/>
                          <a:cs typeface="Bitstream Vera Sans" charset="0"/>
                        </a:rPr>
                        <a:t>2.39</a:t>
                      </a:r>
                    </a:p>
                  </a:txBody>
                  <a:tcPr marL="60494" marR="60494" marT="55112" marB="43109" horzOverflow="overflow">
                    <a:lnL w="7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Bitstream Vera Sans" charset="0"/>
                          <a:cs typeface="Bitstream Vera Sans" charset="0"/>
                        </a:rPr>
                        <a:t>2.90</a:t>
                      </a:r>
                    </a:p>
                  </a:txBody>
                  <a:tcPr marL="60494" marR="60494" marT="55112" marB="43109" horzOverflow="overflow">
                    <a:lnL w="7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Bitstream Vera Sans" charset="0"/>
                          <a:cs typeface="Bitstream Vera Sans" charset="0"/>
                        </a:rPr>
                        <a:t>6.71</a:t>
                      </a:r>
                    </a:p>
                  </a:txBody>
                  <a:tcPr marL="60494" marR="60494" marT="55112" marB="43109" horzOverflow="overflow">
                    <a:lnL w="7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7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EC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7049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WenQuanYi Zen Hei" charset="0"/>
                          <a:cs typeface="WenQuanYi Zen Hei" charset="0"/>
                        </a:rPr>
                        <a:t>Unsuccessful search:</a:t>
                      </a:r>
                    </a:p>
                  </a:txBody>
                  <a:tcPr marL="60494" marR="60494" marT="55112" marB="43109" anchor="ctr" horzOverflow="overflow">
                    <a:lnL>
                      <a:noFill/>
                    </a:lnL>
                    <a:lnR w="7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CBA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Bitstream Vera Sans" charset="0"/>
                        <a:cs typeface="Bitstream Vera Sans" charset="0"/>
                      </a:endParaRPr>
                    </a:p>
                  </a:txBody>
                  <a:tcPr marL="60494" marR="60494" marT="53911" marB="43109" anchor="ctr" horzOverflow="overflow">
                    <a:lnL w="7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CBA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endParaRPr kumimoji="0" 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Bitstream Vera Sans" charset="0"/>
                        <a:cs typeface="Bitstream Vera Sans" charset="0"/>
                      </a:endParaRPr>
                    </a:p>
                  </a:txBody>
                  <a:tcPr marL="60494" marR="60494" marT="53911" marB="43109" anchor="ctr" horzOverflow="overflow">
                    <a:lnL w="7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CBA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endParaRPr kumimoji="0" 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Bitstream Vera Sans" charset="0"/>
                        <a:cs typeface="Bitstream Vera Sans" charset="0"/>
                      </a:endParaRPr>
                    </a:p>
                  </a:txBody>
                  <a:tcPr marL="60494" marR="60494" marT="53911" marB="43109" horzOverflow="overflow">
                    <a:lnL w="7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CBA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Bitstream Vera Sans" charset="0"/>
                        <a:cs typeface="Bitstream Vera Sans" charset="0"/>
                      </a:endParaRPr>
                    </a:p>
                  </a:txBody>
                  <a:tcPr marL="60494" marR="60494" marT="53911" marB="43109" horzOverflow="overflow">
                    <a:lnL w="7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CBA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Bitstream Vera Sans" charset="0"/>
                        <a:cs typeface="Bitstream Vera Sans" charset="0"/>
                      </a:endParaRPr>
                    </a:p>
                  </a:txBody>
                  <a:tcPr marL="60494" marR="60494" marT="53911" marB="43109" horzOverflow="overflow">
                    <a:lnL w="7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CBA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7049"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WenQuanYi Zen Hei" charset="0"/>
                          <a:cs typeface="WenQuanYi Zen Hei" charset="0"/>
                        </a:rPr>
                        <a:t>Linear probe</a:t>
                      </a:r>
                    </a:p>
                  </a:txBody>
                  <a:tcPr marL="60494" marR="60494" marT="55112" marB="43109" horzOverflow="overflow">
                    <a:lnL>
                      <a:noFill/>
                    </a:lnL>
                    <a:lnR w="7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WenQuanYi Zen Hei" charset="0"/>
                          <a:cs typeface="WenQuanYi Zen Hei" charset="0"/>
                        </a:rPr>
                        <a:t>1.39</a:t>
                      </a:r>
                    </a:p>
                  </a:txBody>
                  <a:tcPr marL="60494" marR="60494" marT="55112" marB="43109" horzOverflow="overflow">
                    <a:lnL w="7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WenQuanYi Zen Hei" charset="0"/>
                          <a:cs typeface="WenQuanYi Zen Hei" charset="0"/>
                        </a:rPr>
                        <a:t>2.50</a:t>
                      </a:r>
                    </a:p>
                  </a:txBody>
                  <a:tcPr marL="60494" marR="60494" marT="55112" marB="43109" horzOverflow="overflow">
                    <a:lnL w="7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Bitstream Vera Sans" charset="0"/>
                          <a:cs typeface="Bitstream Vera Sans" charset="0"/>
                        </a:rPr>
                        <a:t>5.09</a:t>
                      </a:r>
                    </a:p>
                  </a:txBody>
                  <a:tcPr marL="60494" marR="60494" marT="55112" marB="43109" horzOverflow="overflow">
                    <a:lnL w="7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Bitstream Vera Sans" charset="0"/>
                          <a:cs typeface="Bitstream Vera Sans" charset="0"/>
                        </a:rPr>
                        <a:t>13.00</a:t>
                      </a:r>
                    </a:p>
                  </a:txBody>
                  <a:tcPr marL="60494" marR="60494" marT="55112" marB="43109" horzOverflow="overflow">
                    <a:lnL w="7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Bitstream Vera Sans" charset="0"/>
                          <a:cs typeface="Bitstream Vera Sans" charset="0"/>
                        </a:rPr>
                        <a:t>5000.50</a:t>
                      </a:r>
                    </a:p>
                  </a:txBody>
                  <a:tcPr marL="60494" marR="60494" marT="55112" marB="43109" horzOverflow="overflow">
                    <a:lnL w="7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EC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7049"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WenQuanYi Zen Hei" charset="0"/>
                          <a:cs typeface="WenQuanYi Zen Hei" charset="0"/>
                        </a:rPr>
                        <a:t>Quadratic probe</a:t>
                      </a:r>
                    </a:p>
                  </a:txBody>
                  <a:tcPr marL="60494" marR="60494" marT="55112" marB="43109" anchor="ctr" horzOverflow="overflow">
                    <a:lnL>
                      <a:noFill/>
                    </a:lnL>
                    <a:lnR w="7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CBA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WenQuanYi Zen Hei" charset="0"/>
                          <a:cs typeface="WenQuanYi Zen Hei" charset="0"/>
                        </a:rPr>
                        <a:t>1.33</a:t>
                      </a:r>
                    </a:p>
                  </a:txBody>
                  <a:tcPr marL="60494" marR="60494" marT="55112" marB="43109" anchor="ctr" horzOverflow="overflow">
                    <a:lnL w="7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CBA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WenQuanYi Zen Hei" charset="0"/>
                          <a:cs typeface="WenQuanYi Zen Hei" charset="0"/>
                        </a:rPr>
                        <a:t>2.00</a:t>
                      </a:r>
                    </a:p>
                  </a:txBody>
                  <a:tcPr marL="60494" marR="60494" marT="55112" marB="43109" anchor="ctr" horzOverflow="overflow">
                    <a:lnL w="7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CBA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Bitstream Vera Sans" charset="0"/>
                          <a:cs typeface="Bitstream Vera Sans" charset="0"/>
                        </a:rPr>
                        <a:t>3.03</a:t>
                      </a:r>
                    </a:p>
                  </a:txBody>
                  <a:tcPr marL="60494" marR="60494" marT="55112" marB="43109" horzOverflow="overflow">
                    <a:lnL w="7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CBA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Bitstream Vera Sans" charset="0"/>
                          <a:cs typeface="Bitstream Vera Sans" charset="0"/>
                        </a:rPr>
                        <a:t>5.00</a:t>
                      </a:r>
                    </a:p>
                  </a:txBody>
                  <a:tcPr marL="60494" marR="60494" marT="55112" marB="43109" horzOverflow="overflow">
                    <a:lnL w="7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CBA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Bitstream Vera Sans" charset="0"/>
                          <a:cs typeface="Bitstream Vera Sans" charset="0"/>
                        </a:rPr>
                        <a:t>100.00</a:t>
                      </a:r>
                    </a:p>
                  </a:txBody>
                  <a:tcPr marL="60494" marR="60494" marT="55112" marB="43109" horzOverflow="overflow">
                    <a:lnL w="7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CBA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2007</TotalTime>
  <Words>1858</Words>
  <Application>Microsoft Office PowerPoint</Application>
  <PresentationFormat>On-screen Show (16:9)</PresentationFormat>
  <Paragraphs>330</Paragraphs>
  <Slides>32</Slides>
  <Notes>32</Notes>
  <HiddenSlides>9</HiddenSlides>
  <MMClips>0</MMClips>
  <ScaleCrop>false</ScaleCrop>
  <HeadingPairs>
    <vt:vector size="8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44" baseType="lpstr">
      <vt:lpstr>ＭＳ Ｐゴシック</vt:lpstr>
      <vt:lpstr>Arial</vt:lpstr>
      <vt:lpstr>Bitstream Vera Sans</vt:lpstr>
      <vt:lpstr>Calibri</vt:lpstr>
      <vt:lpstr>Cambria Math</vt:lpstr>
      <vt:lpstr>Courier New</vt:lpstr>
      <vt:lpstr>Symbol</vt:lpstr>
      <vt:lpstr>Times New Roman</vt:lpstr>
      <vt:lpstr>WenQuanYi Zen Hei</vt:lpstr>
      <vt:lpstr>Wingdings</vt:lpstr>
      <vt:lpstr>Office Theme</vt:lpstr>
      <vt:lpstr>Equation</vt:lpstr>
      <vt:lpstr>PowerPoint Presentation</vt:lpstr>
      <vt:lpstr>Hash Maps Implementation and Applications</vt:lpstr>
      <vt:lpstr>Table Size</vt:lpstr>
      <vt:lpstr>Rehashing</vt:lpstr>
      <vt:lpstr>Rehashing Example</vt:lpstr>
      <vt:lpstr>Expansion Size</vt:lpstr>
      <vt:lpstr>Efficiency Analysis</vt:lpstr>
      <vt:lpstr>Efficiency Analysis</vt:lpstr>
      <vt:lpstr>Efficiency Analysis</vt:lpstr>
      <vt:lpstr>Hash Functions</vt:lpstr>
      <vt:lpstr>Function Guidelines</vt:lpstr>
      <vt:lpstr>Common Hash Functions</vt:lpstr>
      <vt:lpstr>Common Hash Functions</vt:lpstr>
      <vt:lpstr>Hashing Strings</vt:lpstr>
      <vt:lpstr>The HashMap ADT</vt:lpstr>
      <vt:lpstr>HashMap Implementation</vt:lpstr>
      <vt:lpstr>HashMap Implementation</vt:lpstr>
      <vt:lpstr>Application: Histograms</vt:lpstr>
      <vt:lpstr>The Histogram ADT</vt:lpstr>
      <vt:lpstr>Building a Histogram</vt:lpstr>
      <vt:lpstr>Histogram: Example</vt:lpstr>
      <vt:lpstr>Histogram: Example</vt:lpstr>
      <vt:lpstr>Histogram: Example</vt:lpstr>
      <vt:lpstr>The Color Histogram</vt:lpstr>
      <vt:lpstr>Color Histogram ADT</vt:lpstr>
      <vt:lpstr>Color Histogram: Organization</vt:lpstr>
      <vt:lpstr>Color Histogram: Organization</vt:lpstr>
      <vt:lpstr>Color Histogram: Organization</vt:lpstr>
      <vt:lpstr>Color Histogram: Organization</vt:lpstr>
      <vt:lpstr>Color Histogram: Traversals</vt:lpstr>
      <vt:lpstr>Color Histogram: Traversals</vt:lpstr>
      <vt:lpstr>Color Histogram: Traversals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Julian</dc:creator>
  <cp:lastModifiedBy>Xiannong  Meng</cp:lastModifiedBy>
  <cp:revision>176</cp:revision>
  <dcterms:created xsi:type="dcterms:W3CDTF">2013-08-21T19:17:07Z</dcterms:created>
  <dcterms:modified xsi:type="dcterms:W3CDTF">2020-04-23T20:52:12Z</dcterms:modified>
</cp:coreProperties>
</file>