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2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E9202"/>
    <a:srgbClr val="00AACC"/>
    <a:srgbClr val="6C1A00"/>
    <a:srgbClr val="007033"/>
    <a:srgbClr val="5EEC3C"/>
    <a:srgbClr val="FFCC66"/>
    <a:srgbClr val="99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DD4767-56FE-49BC-8A52-A916F8DD641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690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E61121-62BD-4A0B-8B12-65AD7EB4B90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598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DC13EF-6DDC-46B2-9542-E6C94A0A346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194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710C59-5BED-4889-B0B3-FBA329918FA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673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C7A375-1293-4A08-BA11-19CE3D08787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387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BEA68D-7408-4020-8602-3BFE82903F7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51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8D0B91-C88C-4E1D-949E-403C0E015FB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822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23355B-7403-484D-807B-8A516A06340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71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E233B-9382-4AEC-BB2D-A31FE8B3899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40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2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79CC44-8C80-4362-9716-B69F92052FE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847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1AC0EC-1B4E-48EB-BAEA-A6EB95AF77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71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A7CEDA-B05D-4955-8E42-72DB0D4839A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671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5681CC-3773-4473-BFBD-6112E8829D6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1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CD0F7B-05D1-41C9-94CE-82BD7962070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025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26D6D3-A28E-4BC9-90FA-CCDBD8F54AF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915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86FEB4-79A5-4A33-8E63-0BEEA988DD7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5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E47B4E0-5052-4D70-90BE-ED37BD29455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5195" y="1065432"/>
            <a:ext cx="6713670" cy="3394797"/>
          </a:xfrm>
          <a:ln/>
        </p:spPr>
        <p:txBody>
          <a:bodyPr>
            <a:normAutofit/>
          </a:bodyPr>
          <a:lstStyle/>
          <a:p>
            <a:pPr marL="293797" indent="-220348">
              <a:spcAft>
                <a:spcPts val="9798"/>
              </a:spcAft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left</a:t>
            </a:r>
            <a:r>
              <a:rPr lang="en-US" altLang="en-US" dirty="0"/>
              <a:t> marker is shifted right until a key value larger than the pivot is found.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right</a:t>
            </a:r>
            <a:r>
              <a:rPr lang="en-US" altLang="en-US" dirty="0"/>
              <a:t> marker is then shifted left until a key value less than the pivot is found.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077" y="2177509"/>
            <a:ext cx="3024317" cy="62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077" y="4189403"/>
            <a:ext cx="3024317" cy="5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015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5BA5852-9E7C-44F8-814C-2FF582E21AD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545" y="1242131"/>
            <a:ext cx="6560965" cy="3394797"/>
          </a:xfrm>
          <a:ln/>
        </p:spPr>
        <p:txBody>
          <a:bodyPr/>
          <a:lstStyle/>
          <a:p>
            <a:pPr marL="293797" indent="-220348">
              <a:spcAft>
                <a:spcPts val="9798"/>
              </a:spcAft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two keys at the positions of the </a:t>
            </a:r>
            <a:r>
              <a:rPr lang="en-US" altLang="en-US" dirty="0">
                <a:latin typeface="Courier New" panose="02070309020205020404" pitchFamily="49" charset="0"/>
              </a:rPr>
              <a:t>left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right</a:t>
            </a:r>
            <a:r>
              <a:rPr lang="en-US" altLang="en-US" dirty="0"/>
              <a:t> markers are swapped.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40" y="2328636"/>
            <a:ext cx="3024317" cy="91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41" y="3788409"/>
            <a:ext cx="3024317" cy="63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850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AB94C92-55E4-4407-97E1-ED7B4329712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17901" y="1242131"/>
            <a:ext cx="6566314" cy="3394797"/>
          </a:xfrm>
          <a:ln/>
        </p:spPr>
        <p:txBody>
          <a:bodyPr/>
          <a:lstStyle/>
          <a:p>
            <a:pPr marL="293797" indent="-220348">
              <a:spcAft>
                <a:spcPts val="9798"/>
              </a:spcAft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two markers are again shifted starting where they left off. 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40" y="3063252"/>
            <a:ext cx="3024317" cy="62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41" y="3946095"/>
            <a:ext cx="3024317" cy="56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42" y="2172848"/>
            <a:ext cx="3024317" cy="63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858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B543118-D434-4E37-9095-0A6D68DC5F8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037" y="1242131"/>
            <a:ext cx="6751883" cy="3394797"/>
          </a:xfrm>
          <a:ln/>
        </p:spPr>
        <p:txBody>
          <a:bodyPr/>
          <a:lstStyle/>
          <a:p>
            <a:pPr marL="293797" indent="-220348">
              <a:spcAft>
                <a:spcPts val="9798"/>
              </a:spcAft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After the markers are shifted, the corresponding keys are swapped as before.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41" y="2419045"/>
            <a:ext cx="3024317" cy="86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943" y="3698475"/>
            <a:ext cx="3024317" cy="62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879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ED3C5E9-A06C-4A3F-B422-C893B217E55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131"/>
            <a:ext cx="6719019" cy="3394797"/>
          </a:xfrm>
          <a:ln/>
        </p:spPr>
        <p:txBody>
          <a:bodyPr/>
          <a:lstStyle/>
          <a:p>
            <a:pPr marL="293797" indent="-220348">
              <a:spcAft>
                <a:spcPts val="9798"/>
              </a:spcAft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shifting and swapping continues until the two markers cross each other.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40" y="2389194"/>
            <a:ext cx="3024317" cy="62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943" y="3443942"/>
            <a:ext cx="3024317" cy="5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468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A769E18-7020-4015-B587-0A70A146AF9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063913"/>
            <a:ext cx="7329839" cy="3394797"/>
          </a:xfrm>
          <a:ln/>
        </p:spPr>
        <p:txBody>
          <a:bodyPr/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When the two markers cross, the </a:t>
            </a:r>
            <a:r>
              <a:rPr lang="en-US" altLang="en-US" dirty="0">
                <a:latin typeface="Courier New" panose="02070309020205020404" pitchFamily="49" charset="0"/>
              </a:rPr>
              <a:t>right</a:t>
            </a:r>
            <a:r>
              <a:rPr lang="en-US" altLang="en-US" dirty="0"/>
              <a:t> marker indicates the final position of the pivot value.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pivot value and the value at the right marker have to be swapped.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943" y="3347813"/>
            <a:ext cx="3024317" cy="793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74" y="4260712"/>
            <a:ext cx="3024317" cy="5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080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9F279A0-F705-4941-9E9A-38120DB5A16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738628" y="1063734"/>
            <a:ext cx="5682948" cy="37037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200" b="1" dirty="0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partitionSeq</a:t>
            </a:r>
            <a:r>
              <a:rPr lang="en-US" altLang="en-US" sz="1200" dirty="0">
                <a:latin typeface="Courier New" panose="02070309020205020404" pitchFamily="49" charset="0"/>
              </a:rPr>
              <a:t>(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, first, last ):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pivot =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[first]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left = first + 1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right = last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>
                <a:latin typeface="Courier New" panose="02070309020205020404" pitchFamily="49" charset="0"/>
              </a:rPr>
              <a:t>while</a:t>
            </a:r>
            <a:r>
              <a:rPr lang="en-US" altLang="en-US" sz="1200" dirty="0">
                <a:latin typeface="Courier New" panose="02070309020205020404" pitchFamily="49" charset="0"/>
              </a:rPr>
              <a:t> left &lt;= right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while</a:t>
            </a:r>
            <a:r>
              <a:rPr lang="en-US" altLang="en-US" sz="1200" dirty="0">
                <a:latin typeface="Courier New" panose="02070309020205020404" pitchFamily="49" charset="0"/>
              </a:rPr>
              <a:t> left &lt; right </a:t>
            </a:r>
            <a:r>
              <a:rPr lang="en-US" altLang="en-US" sz="1200" b="1" dirty="0">
                <a:latin typeface="Courier New" panose="02070309020205020404" pitchFamily="49" charset="0"/>
              </a:rPr>
              <a:t>and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[left] &lt; pivot :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left += 1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while</a:t>
            </a:r>
            <a:r>
              <a:rPr lang="en-US" altLang="en-US" sz="1200" dirty="0">
                <a:latin typeface="Courier New" panose="02070309020205020404" pitchFamily="49" charset="0"/>
              </a:rPr>
              <a:t> right &gt;= left </a:t>
            </a:r>
            <a:r>
              <a:rPr lang="en-US" altLang="en-US" sz="1200" b="1" dirty="0">
                <a:latin typeface="Courier New" panose="02070309020205020404" pitchFamily="49" charset="0"/>
              </a:rPr>
              <a:t>and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[right] &gt;= pivot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right -= 1          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if</a:t>
            </a:r>
            <a:r>
              <a:rPr lang="en-US" altLang="en-US" sz="1200" dirty="0">
                <a:latin typeface="Courier New" panose="02070309020205020404" pitchFamily="49" charset="0"/>
              </a:rPr>
              <a:t> left &lt; right :   </a:t>
            </a:r>
            <a:r>
              <a:rPr lang="en-US" altLang="en-US" sz="1200" dirty="0">
                <a:solidFill>
                  <a:srgbClr val="CC0099"/>
                </a:solidFill>
                <a:latin typeface="Courier New" panose="02070309020205020404" pitchFamily="49" charset="0"/>
              </a:rPr>
              <a:t># swap the items at left and right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dirty="0" err="1">
                <a:latin typeface="Courier New" panose="02070309020205020404" pitchFamily="49" charset="0"/>
              </a:rPr>
              <a:t>tmp</a:t>
            </a:r>
            <a:r>
              <a:rPr lang="en-US" altLang="en-US" sz="1200" dirty="0">
                <a:latin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[left]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[left] = 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[right]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[right] = </a:t>
            </a:r>
            <a:r>
              <a:rPr lang="en-US" altLang="en-US" sz="1200" dirty="0" err="1">
                <a:latin typeface="Courier New" panose="02070309020205020404" pitchFamily="49" charset="0"/>
              </a:rPr>
              <a:t>tmp</a:t>
            </a: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>
                <a:latin typeface="Courier New" panose="02070309020205020404" pitchFamily="49" charset="0"/>
              </a:rPr>
              <a:t>if</a:t>
            </a:r>
            <a:r>
              <a:rPr lang="en-US" altLang="en-US" sz="1200" dirty="0">
                <a:latin typeface="Courier New" panose="02070309020205020404" pitchFamily="49" charset="0"/>
              </a:rPr>
              <a:t> right != first :   </a:t>
            </a:r>
            <a:r>
              <a:rPr lang="en-US" altLang="en-US" sz="1200" dirty="0">
                <a:solidFill>
                  <a:srgbClr val="CC0099"/>
                </a:solidFill>
                <a:latin typeface="Courier New" panose="02070309020205020404" pitchFamily="49" charset="0"/>
              </a:rPr>
              <a:t># put the pivot in its final place</a:t>
            </a:r>
            <a:r>
              <a:rPr lang="en-US" altLang="en-US" sz="1200" dirty="0">
                <a:latin typeface="Courier New" panose="02070309020205020404" pitchFamily="49" charset="0"/>
              </a:rPr>
              <a:t>   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[first] =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[right]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theSeq</a:t>
            </a:r>
            <a:r>
              <a:rPr lang="en-US" altLang="en-US" sz="1200" dirty="0">
                <a:latin typeface="Courier New" panose="02070309020205020404" pitchFamily="49" charset="0"/>
              </a:rPr>
              <a:t>[right] = pivot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>
                <a:latin typeface="Courier New" panose="02070309020205020404" pitchFamily="49" charset="0"/>
              </a:rPr>
              <a:t>return</a:t>
            </a:r>
            <a:r>
              <a:rPr lang="en-US" altLang="en-US" sz="1200" dirty="0">
                <a:latin typeface="Courier New" panose="02070309020205020404" pitchFamily="49" charset="0"/>
              </a:rPr>
              <a:t> right</a:t>
            </a:r>
          </a:p>
        </p:txBody>
      </p:sp>
    </p:spTree>
    <p:extLst>
      <p:ext uri="{BB962C8B-B14F-4D97-AF65-F5344CB8AC3E}">
        <p14:creationId xmlns:p14="http://schemas.microsoft.com/office/powerpoint/2010/main" val="4289014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3ABAFA9-674B-4A91-AF9D-58038B9B1FB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Pivot Key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131"/>
            <a:ext cx="7635249" cy="3394797"/>
          </a:xfrm>
          <a:ln/>
        </p:spPr>
        <p:txBody>
          <a:bodyPr/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We are not limited to selecting the first key within the sequence as the pivot.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Using the first or last key is a poor choice in practice.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Choosing a key near the middle is a better choice.</a:t>
            </a:r>
          </a:p>
        </p:txBody>
      </p:sp>
    </p:spTree>
    <p:extLst>
      <p:ext uri="{BB962C8B-B14F-4D97-AF65-F5344CB8AC3E}">
        <p14:creationId xmlns:p14="http://schemas.microsoft.com/office/powerpoint/2010/main" val="34567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E86758E-26BF-4A8B-AB51-F06A7CB7F2E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Efficiency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131"/>
            <a:ext cx="7635250" cy="3394797"/>
          </a:xfrm>
          <a:ln/>
        </p:spPr>
        <p:txBody>
          <a:bodyPr>
            <a:normAutofit fontScale="92500" lnSpcReduction="20000"/>
          </a:bodyPr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quick sort algorithm: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has a worst case time of </a:t>
            </a:r>
            <a:r>
              <a:rPr lang="en-US" altLang="en-US" i="1" dirty="0"/>
              <a:t>O(n</a:t>
            </a:r>
            <a:r>
              <a:rPr lang="en-US" altLang="en-US" i="1" baseline="33000" dirty="0"/>
              <a:t>2</a:t>
            </a:r>
            <a:r>
              <a:rPr lang="en-US" altLang="en-US" i="1" dirty="0"/>
              <a:t>)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but an average case time of </a:t>
            </a:r>
            <a:r>
              <a:rPr lang="en-US" altLang="en-US" i="1" dirty="0"/>
              <a:t>O(n log n)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It does not require additional storage (in-place).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Commonly used in language libraries.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Earlier versions of Python used quick sort.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Current versions use a hybrid that combines the insertion and merge sort algorithms.</a:t>
            </a:r>
          </a:p>
        </p:txBody>
      </p:sp>
    </p:spTree>
    <p:extLst>
      <p:ext uri="{BB962C8B-B14F-4D97-AF65-F5344CB8AC3E}">
        <p14:creationId xmlns:p14="http://schemas.microsoft.com/office/powerpoint/2010/main" val="1598549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68580" tIns="24002" rIns="68580" bIns="34290" rtlCol="0" anchor="b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Quicksort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4222484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CAD9F93-B0ED-46B4-8BB9-ABB764DBC2C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solidFill>
            <a:srgbClr val="E6E6E6"/>
          </a:solidFill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Quick Sort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1" y="1242131"/>
            <a:ext cx="7482544" cy="3394797"/>
          </a:xfrm>
          <a:ln/>
        </p:spPr>
        <p:txBody>
          <a:bodyPr>
            <a:normAutofit fontScale="92500" lnSpcReduction="20000"/>
          </a:bodyPr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Uses a divide and conquer strategy to sort the keys stored in a sequence.</a:t>
            </a:r>
          </a:p>
          <a:p>
            <a:pPr marL="693847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Pick a pivot in the sequence</a:t>
            </a:r>
          </a:p>
          <a:p>
            <a:pPr marL="693847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Partition the sequence by dividing it into two segments based on a </a:t>
            </a:r>
            <a:r>
              <a:rPr lang="en-US" altLang="en-US" b="1" dirty="0"/>
              <a:t>pivot key</a:t>
            </a:r>
            <a:r>
              <a:rPr lang="en-US" altLang="en-US" dirty="0"/>
              <a:t>.</a:t>
            </a:r>
          </a:p>
          <a:p>
            <a:pPr marL="693847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Uses subsequences without the need for temporary storage.</a:t>
            </a:r>
          </a:p>
          <a:p>
            <a:pPr marL="293797" indent="-220348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Quick sort is a recursive algorithm.</a:t>
            </a:r>
          </a:p>
        </p:txBody>
      </p:sp>
    </p:spTree>
    <p:extLst>
      <p:ext uri="{BB962C8B-B14F-4D97-AF65-F5344CB8AC3E}">
        <p14:creationId xmlns:p14="http://schemas.microsoft.com/office/powerpoint/2010/main" val="2552104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54AE9EB-608B-4B50-A7FA-ED5AF66D1BD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Description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131"/>
            <a:ext cx="7787955" cy="3394797"/>
          </a:xfrm>
          <a:ln/>
        </p:spPr>
        <p:txBody>
          <a:bodyPr>
            <a:normAutofit fontScale="92500"/>
          </a:bodyPr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Select the first key as the pivot, </a:t>
            </a:r>
            <a:r>
              <a:rPr lang="en-US" altLang="en-US" b="1" dirty="0"/>
              <a:t>p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Partition the sequence into segments L and G.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L contains all keys less than </a:t>
            </a:r>
            <a:r>
              <a:rPr lang="en-US" altLang="en-US" b="1" dirty="0"/>
              <a:t>p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G contains all keys greater than or equal to </a:t>
            </a:r>
            <a:r>
              <a:rPr lang="en-US" altLang="en-US" b="1" dirty="0"/>
              <a:t>p</a:t>
            </a:r>
            <a:r>
              <a:rPr lang="en-US" altLang="en-US" dirty="0"/>
              <a:t>.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Recursively apply the same operation on L &amp; G.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Continues until the sequence contains 0 or 1 key. 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Merge the pivot and two segments back together.</a:t>
            </a:r>
          </a:p>
        </p:txBody>
      </p:sp>
    </p:spTree>
    <p:extLst>
      <p:ext uri="{BB962C8B-B14F-4D97-AF65-F5344CB8AC3E}">
        <p14:creationId xmlns:p14="http://schemas.microsoft.com/office/powerpoint/2010/main" val="38773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75218D-6708-4355-B06C-E2CCC5E8885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Divide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50" y="1410320"/>
            <a:ext cx="5384608" cy="335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EFD0A9-93B1-4D7C-B35C-A8903BD3B165}"/>
              </a:ext>
            </a:extLst>
          </p:cNvPr>
          <p:cNvSpPr txBox="1"/>
          <p:nvPr/>
        </p:nvSpPr>
        <p:spPr>
          <a:xfrm>
            <a:off x="613870" y="1087154"/>
            <a:ext cx="197693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Pick the first item, 10 as the pivot</a:t>
            </a:r>
            <a:endParaRPr lang="en-US" sz="12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39219A-5B30-43C4-818A-F164C305EA75}"/>
              </a:ext>
            </a:extLst>
          </p:cNvPr>
          <p:cNvCxnSpPr>
            <a:stCxn id="2" idx="3"/>
          </p:cNvCxnSpPr>
          <p:nvPr/>
        </p:nvCxnSpPr>
        <p:spPr>
          <a:xfrm>
            <a:off x="2590800" y="1410320"/>
            <a:ext cx="759560" cy="245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668B2E0-DFED-4077-8C95-DAE1B24B046B}"/>
              </a:ext>
            </a:extLst>
          </p:cNvPr>
          <p:cNvSpPr txBox="1"/>
          <p:nvPr/>
        </p:nvSpPr>
        <p:spPr>
          <a:xfrm>
            <a:off x="613870" y="2319860"/>
            <a:ext cx="197693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Split the array into 2, based on pivot</a:t>
            </a:r>
            <a:endParaRPr lang="en-US" sz="12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3561502-3A17-4E9C-8EEE-208A71CF23BF}"/>
              </a:ext>
            </a:extLst>
          </p:cNvPr>
          <p:cNvCxnSpPr/>
          <p:nvPr/>
        </p:nvCxnSpPr>
        <p:spPr>
          <a:xfrm>
            <a:off x="2739540" y="2419045"/>
            <a:ext cx="610820" cy="1527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0AF0E9-75DA-4BB8-8EA3-A8E57D213FD5}"/>
              </a:ext>
            </a:extLst>
          </p:cNvPr>
          <p:cNvCxnSpPr/>
          <p:nvPr/>
        </p:nvCxnSpPr>
        <p:spPr>
          <a:xfrm>
            <a:off x="2739540" y="2724455"/>
            <a:ext cx="274869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0F906EC-7F56-4CDC-BA7A-40B279EE7EB6}"/>
              </a:ext>
            </a:extLst>
          </p:cNvPr>
          <p:cNvSpPr txBox="1"/>
          <p:nvPr/>
        </p:nvSpPr>
        <p:spPr>
          <a:xfrm>
            <a:off x="613870" y="3336181"/>
            <a:ext cx="197693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Repeat …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61268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CA5DAC2-435D-4F33-BD77-E24420D8284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Merge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5" y="1323568"/>
            <a:ext cx="5072213" cy="316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0744E3-3F65-45DC-9E0E-0D44C8011213}"/>
              </a:ext>
            </a:extLst>
          </p:cNvPr>
          <p:cNvSpPr txBox="1"/>
          <p:nvPr/>
        </p:nvSpPr>
        <p:spPr>
          <a:xfrm>
            <a:off x="969861" y="3661624"/>
            <a:ext cx="155999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Merge the sorted portions in reverse order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8E8E8BA-2A5E-4D9E-B5A9-BDF730CD90F2}"/>
              </a:ext>
            </a:extLst>
          </p:cNvPr>
          <p:cNvCxnSpPr/>
          <p:nvPr/>
        </p:nvCxnSpPr>
        <p:spPr>
          <a:xfrm flipV="1">
            <a:off x="2128720" y="2724455"/>
            <a:ext cx="0" cy="7635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788AAD3-8950-4656-AFA7-A4FA9EB599CE}"/>
              </a:ext>
            </a:extLst>
          </p:cNvPr>
          <p:cNvCxnSpPr/>
          <p:nvPr/>
        </p:nvCxnSpPr>
        <p:spPr>
          <a:xfrm flipV="1">
            <a:off x="1763565" y="2724454"/>
            <a:ext cx="0" cy="7635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0520F0-9A2D-4E92-9C96-8C17D0C6241C}"/>
              </a:ext>
            </a:extLst>
          </p:cNvPr>
          <p:cNvCxnSpPr/>
          <p:nvPr/>
        </p:nvCxnSpPr>
        <p:spPr>
          <a:xfrm flipV="1">
            <a:off x="1365195" y="2724453"/>
            <a:ext cx="0" cy="7635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963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9F6CE4-FD4C-43B2-92A6-65A30381274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Implementation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6" y="1049552"/>
            <a:ext cx="7024428" cy="3394797"/>
          </a:xfrm>
          <a:ln/>
        </p:spPr>
        <p:txBody>
          <a:bodyPr/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An efficient solution can be designed.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373297" y="1768868"/>
            <a:ext cx="6413610" cy="29983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quickSort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n =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recQuickSort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0, n-1 )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recQuickSort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first, last ):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first &gt;= last :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else</a:t>
            </a:r>
            <a:r>
              <a:rPr lang="en-US" altLang="en-US" sz="1400" dirty="0">
                <a:latin typeface="Courier New" panose="02070309020205020404" pitchFamily="49" charset="0"/>
              </a:rPr>
              <a:t> :  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# Partition the sequence and obtain the pivot position.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pos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partitionSeq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first, last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# Repeat the process on the two subsequences.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recQuickSort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first, </a:t>
            </a:r>
            <a:r>
              <a:rPr lang="en-US" altLang="en-US" sz="1400" dirty="0" err="1">
                <a:latin typeface="Courier New" panose="02070309020205020404" pitchFamily="49" charset="0"/>
              </a:rPr>
              <a:t>pos</a:t>
            </a:r>
            <a:r>
              <a:rPr lang="en-US" altLang="en-US" sz="1400" dirty="0">
                <a:latin typeface="Courier New" panose="02070309020205020404" pitchFamily="49" charset="0"/>
              </a:rPr>
              <a:t> - 1 )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recQuickSort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pos</a:t>
            </a:r>
            <a:r>
              <a:rPr lang="en-US" altLang="en-US" sz="1400" dirty="0">
                <a:latin typeface="Courier New" panose="02070309020205020404" pitchFamily="49" charset="0"/>
              </a:rPr>
              <a:t> + 1, last )</a:t>
            </a:r>
          </a:p>
        </p:txBody>
      </p:sp>
    </p:spTree>
    <p:extLst>
      <p:ext uri="{BB962C8B-B14F-4D97-AF65-F5344CB8AC3E}">
        <p14:creationId xmlns:p14="http://schemas.microsoft.com/office/powerpoint/2010/main" val="1370409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3FB4FA3-AF9B-43B9-B59D-EBB9764B09B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1" y="1242131"/>
            <a:ext cx="7787954" cy="3394797"/>
          </a:xfrm>
          <a:ln/>
        </p:spPr>
        <p:txBody>
          <a:bodyPr>
            <a:normAutofit fontScale="77500" lnSpcReduction="20000"/>
          </a:bodyPr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partitioning step can be done without having to use temporary storage. </a:t>
            </a:r>
          </a:p>
          <a:p>
            <a:pPr marL="587594" lvl="1" indent="-220348">
              <a:spcAft>
                <a:spcPts val="9798"/>
              </a:spcAft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Rearranges the keys within the sequence structure.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pivot will be in its correct position within the sequence.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Position of the pivot indicates the position where the split occurred. 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149" y="2364369"/>
            <a:ext cx="3024317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379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335FEEA-3B76-430C-AF04-C34BE0EA279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037" y="205222"/>
            <a:ext cx="6190130" cy="858691"/>
          </a:xfrm>
          <a:ln/>
        </p:spPr>
        <p:txBody>
          <a:bodyPr vert="horz" lIns="68580" tIns="24004" rIns="68580" bIns="3429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Quick Sort – Partition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131"/>
            <a:ext cx="7024429" cy="3394797"/>
          </a:xfrm>
          <a:ln/>
        </p:spPr>
        <p:txBody>
          <a:bodyPr>
            <a:normAutofit fontScale="85000" lnSpcReduction="20000"/>
          </a:bodyPr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For illustration, we step through the first complete partitioning.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Pivot value is the first key in the segment.</a:t>
            </a:r>
          </a:p>
          <a:p>
            <a:pPr marL="587594" lvl="1" indent="-220348">
              <a:spcAft>
                <a:spcPts val="9798"/>
              </a:spcAft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Two markers (</a:t>
            </a:r>
            <a:r>
              <a:rPr lang="en-US" altLang="en-US" dirty="0">
                <a:latin typeface="Courier New" panose="02070309020205020404" pitchFamily="49" charset="0"/>
              </a:rPr>
              <a:t>left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right</a:t>
            </a:r>
            <a:r>
              <a:rPr lang="en-US" altLang="en-US" dirty="0"/>
              <a:t>) are initialized.</a:t>
            </a:r>
          </a:p>
          <a:p>
            <a:pPr marL="587594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3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markers will be shifted left and right until they cross each other.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133" y="2722967"/>
            <a:ext cx="3024317" cy="80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152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824</Words>
  <Application>Microsoft Office PowerPoint</Application>
  <PresentationFormat>On-screen Show (16:9)</PresentationFormat>
  <Paragraphs>134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Quicksort</vt:lpstr>
      <vt:lpstr>Quick Sort</vt:lpstr>
      <vt:lpstr>Quick Sort – Description</vt:lpstr>
      <vt:lpstr>Quick Sort – Divide</vt:lpstr>
      <vt:lpstr>Quick Sort – Merge</vt:lpstr>
      <vt:lpstr>Quick Sort – Implementation</vt:lpstr>
      <vt:lpstr>Quick Sort – Partition</vt:lpstr>
      <vt:lpstr>Quick Sort – Partition</vt:lpstr>
      <vt:lpstr>Quick Sort – Partition</vt:lpstr>
      <vt:lpstr>Quick Sort – Partition</vt:lpstr>
      <vt:lpstr>Quick Sort – Partition</vt:lpstr>
      <vt:lpstr>Quick Sort – Partition</vt:lpstr>
      <vt:lpstr>Quick Sort – Partition</vt:lpstr>
      <vt:lpstr>Quick Sort – Partition</vt:lpstr>
      <vt:lpstr>Quick Sort – Partition</vt:lpstr>
      <vt:lpstr>Pivot Key</vt:lpstr>
      <vt:lpstr>Quick Sort – Efficiency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174</cp:revision>
  <dcterms:created xsi:type="dcterms:W3CDTF">2013-08-21T19:17:07Z</dcterms:created>
  <dcterms:modified xsi:type="dcterms:W3CDTF">2020-04-16T18:07:03Z</dcterms:modified>
</cp:coreProperties>
</file>