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8" r:id="rId14"/>
    <p:sldId id="286" r:id="rId15"/>
    <p:sldId id="287" r:id="rId16"/>
    <p:sldId id="289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6DA92A-8ACE-4920-AE77-0AA8F0952E2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550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46CC3F-3734-4C8D-B0FD-4685A5FD6AF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85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D03AF3-F3E6-4D94-83AC-4417681E5B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135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46CC3F-3734-4C8D-B0FD-4685A5FD6AF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118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8051E88-8A56-4026-9832-7BEF7D1F30B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2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813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5B6DB2-1B4F-471E-BF50-F727E09904A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33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66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5D0EC-9AA9-4002-8195-08B6E84B8F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05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5D0EC-9AA9-4002-8195-08B6E84B8F3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477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3B4C6E-007E-4663-B69C-B5F453D3AEC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461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7D2BD3-D133-4CA1-AB12-C0F53B1E60E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758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0453C0-E685-41B2-93DB-458AE87D1DF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73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73B2C7-9AAC-4ED3-80F1-7714823CEFA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69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4365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6F7882-8F16-40F1-8F0A-A796530163C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28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EEC16E9-BEA4-44B2-84C7-A0242EBC7D4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Inorder Traversal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Similar to the preorder traversal, but we traverse the left subtree before visiting the node.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41" y="2550627"/>
            <a:ext cx="5053320" cy="215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9765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81B089-FF65-4305-9868-2B6E5D87F60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Inorder Traversal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4" y="1242271"/>
            <a:ext cx="656631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implementation swaps the order of the visit operation and the recursive calls.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1424" y="2756431"/>
            <a:ext cx="4428445" cy="149507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inorderTrav</a:t>
            </a:r>
            <a:r>
              <a:rPr lang="en-US" altLang="en-US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subtree </a:t>
            </a:r>
            <a:r>
              <a:rPr lang="en-US" altLang="en-US" b="1" dirty="0">
                <a:latin typeface="Courier New" panose="02070309020205020404" pitchFamily="49" charset="0"/>
              </a:rPr>
              <a:t>is not</a:t>
            </a:r>
            <a:r>
              <a:rPr lang="en-US" altLang="en-US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subtree.left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print( </a:t>
            </a:r>
            <a:r>
              <a:rPr lang="en-US" altLang="en-US" dirty="0" err="1">
                <a:latin typeface="Courier New" panose="02070309020205020404" pitchFamily="49" charset="0"/>
              </a:rPr>
              <a:t>subtree.data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inorderTrav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subtree.right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sz="1361" dirty="0">
                <a:latin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74372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750EABD-4039-44A8-A294-43F980BBD57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Postorder Traversal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964478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Is the opposite of the preorder traversal.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Traverse both the left and right subtrees before visiting the node.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121" y="2541419"/>
            <a:ext cx="5045760" cy="215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755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D81B089-FF65-4305-9868-2B6E5D87F60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err="1"/>
              <a:t>Postorder</a:t>
            </a:r>
            <a:r>
              <a:rPr lang="en-US" altLang="en-US" dirty="0"/>
              <a:t> Traversal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124227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implementation swaps the order of the visit operation and the recursive calls.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823310" y="2756430"/>
            <a:ext cx="4886560" cy="13423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postorderTrav</a:t>
            </a:r>
            <a:r>
              <a:rPr lang="en-US" altLang="en-US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subtree </a:t>
            </a:r>
            <a:r>
              <a:rPr lang="en-US" altLang="en-US" b="1" dirty="0">
                <a:latin typeface="Courier New" panose="02070309020205020404" pitchFamily="49" charset="0"/>
              </a:rPr>
              <a:t>is not</a:t>
            </a:r>
            <a:r>
              <a:rPr lang="en-US" altLang="en-US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postorderTrav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subtree.left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postorderTrav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subtree.right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print( </a:t>
            </a:r>
            <a:r>
              <a:rPr lang="en-US" altLang="en-US" dirty="0" err="1">
                <a:latin typeface="Courier New" panose="02070309020205020404" pitchFamily="49" charset="0"/>
              </a:rPr>
              <a:t>subtree.data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08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6266D95-70CB-4F7B-B2CC-A1EFB45E449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Breadth-First (level order) Traversal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44700"/>
            <a:ext cx="702443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nodes are visited by level, from left to right. (a.k.a. level-order traversal)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previous traversals are all depth-first traversals.</a:t>
            </a:r>
          </a:p>
          <a:p>
            <a:pPr marL="293765" indent="-220323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altLang="en-US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01" y="2689197"/>
            <a:ext cx="2958120" cy="2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33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F055B74-FEDA-4E66-862F-E0083C67FD9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Breadth-First Traversal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990522"/>
            <a:ext cx="702443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Recursion can not be used with this traversal.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use a queue and an iterative loop.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485360" y="2113635"/>
            <a:ext cx="6446149" cy="29274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breadthFirstTrav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bintree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Queue q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bintree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while not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q.isEmpty</a:t>
            </a:r>
            <a:r>
              <a:rPr lang="en-US" altLang="en-US" sz="1400" dirty="0">
                <a:latin typeface="Courier New" panose="02070309020205020404" pitchFamily="49" charset="0"/>
              </a:rPr>
              <a:t>() :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Remove the next node from the queue and visit it.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node = </a:t>
            </a:r>
            <a:r>
              <a:rPr lang="en-US" altLang="en-US" sz="1400" dirty="0" err="1">
                <a:latin typeface="Courier New" panose="02070309020205020404" pitchFamily="49" charset="0"/>
              </a:rPr>
              <a:t>q.dequeue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print(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node.data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Add the two children to the queue.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 not</a:t>
            </a:r>
            <a:r>
              <a:rPr lang="en-US" altLang="en-US" sz="1400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node.left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is not</a:t>
            </a:r>
            <a:r>
              <a:rPr lang="en-US" altLang="en-US" sz="1400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q.enqueue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node.right</a:t>
            </a:r>
            <a:r>
              <a:rPr lang="en-US" altLang="en-US" sz="1400" dirty="0">
                <a:latin typeface="Courier New" panose="02070309020205020404" pitchFamily="49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1195437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based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natural to implement binary trees using linked nodes.</a:t>
            </a:r>
          </a:p>
          <a:p>
            <a:r>
              <a:rPr lang="en-US" dirty="0"/>
              <a:t>For binary tree that has “many” nodes, it may be more effective and efficient to implement it using an array!</a:t>
            </a:r>
          </a:p>
        </p:txBody>
      </p:sp>
    </p:spTree>
    <p:extLst>
      <p:ext uri="{BB962C8B-B14F-4D97-AF65-F5344CB8AC3E}">
        <p14:creationId xmlns:p14="http://schemas.microsoft.com/office/powerpoint/2010/main" val="153985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Binary Tree Implementation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A194E36-3F56-483D-9CCA-97EACA4EAF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Binary Tree Implementation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0640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Many different implementations. We’ll discuss two.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Linked node based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Array based</a:t>
            </a:r>
          </a:p>
        </p:txBody>
      </p:sp>
    </p:spTree>
    <p:extLst>
      <p:ext uri="{BB962C8B-B14F-4D97-AF65-F5344CB8AC3E}">
        <p14:creationId xmlns:p14="http://schemas.microsoft.com/office/powerpoint/2010/main" val="3855108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Linked node based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4E36-3F56-483D-9CCA-97EACA4EAF7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65195" y="1067574"/>
            <a:ext cx="6260905" cy="337256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361" i="1" dirty="0">
                <a:solidFill>
                  <a:srgbClr val="003B7C"/>
                </a:solidFill>
                <a:latin typeface="Courier New" panose="02070309020205020404" pitchFamily="49" charset="0"/>
              </a:rPr>
              <a:t># The storage class for creating binary tree nodes.</a:t>
            </a:r>
          </a:p>
          <a:p>
            <a:pPr>
              <a:lnSpc>
                <a:spcPct val="94000"/>
              </a:lnSpc>
            </a:pPr>
            <a:r>
              <a:rPr lang="en-US" altLang="en-US" sz="1361" b="1" dirty="0">
                <a:latin typeface="Courier New" panose="02070309020205020404" pitchFamily="49" charset="0"/>
              </a:rPr>
              <a:t>class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BinTreeNode</a:t>
            </a:r>
            <a:r>
              <a:rPr lang="en-US" altLang="en-US" sz="1361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__</a:t>
            </a:r>
            <a:r>
              <a:rPr lang="en-US" altLang="en-US" sz="1361" dirty="0" err="1">
                <a:latin typeface="Courier New" panose="02070309020205020404" pitchFamily="49" charset="0"/>
              </a:rPr>
              <a:t>init</a:t>
            </a:r>
            <a:r>
              <a:rPr lang="en-US" altLang="en-US" sz="1361" dirty="0">
                <a:latin typeface="Courier New" panose="02070309020205020404" pitchFamily="49" charset="0"/>
              </a:rPr>
              <a:t>__( self, data 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self.data</a:t>
            </a:r>
            <a:r>
              <a:rPr lang="en-US" altLang="en-US" sz="1361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361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</a:t>
            </a:r>
            <a:r>
              <a:rPr lang="en-US" altLang="en-US" sz="1361" dirty="0" err="1">
                <a:latin typeface="Courier New" panose="02070309020205020404" pitchFamily="49" charset="0"/>
              </a:rPr>
              <a:t>self.right</a:t>
            </a:r>
            <a:r>
              <a:rPr lang="en-US" altLang="en-US" sz="1361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set_left</a:t>
            </a:r>
            <a:r>
              <a:rPr lang="en-US" altLang="en-US" sz="1361" dirty="0">
                <a:latin typeface="Courier New" panose="02070309020205020404" pitchFamily="49" charset="0"/>
              </a:rPr>
              <a:t>(self, </a:t>
            </a:r>
            <a:r>
              <a:rPr lang="en-US" altLang="en-US" sz="1361" dirty="0" err="1">
                <a:latin typeface="Courier New" panose="02070309020205020404" pitchFamily="49" charset="0"/>
              </a:rPr>
              <a:t>leftnode</a:t>
            </a:r>
            <a:r>
              <a:rPr lang="en-US" altLang="en-US" sz="136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 ”””Set the incoming node as the left child”””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   </a:t>
            </a:r>
            <a:r>
              <a:rPr lang="en-US" altLang="en-US" sz="1361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361" dirty="0">
                <a:latin typeface="Courier New" panose="02070309020205020404" pitchFamily="49" charset="0"/>
              </a:rPr>
              <a:t> = </a:t>
            </a:r>
            <a:r>
              <a:rPr lang="en-US" altLang="en-US" sz="1361" dirty="0" err="1">
                <a:latin typeface="Courier New" panose="02070309020205020404" pitchFamily="49" charset="0"/>
              </a:rPr>
              <a:t>leftnode</a:t>
            </a: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”””similar functions follow”””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set_right</a:t>
            </a:r>
            <a:r>
              <a:rPr lang="en-US" altLang="en-US" sz="1361" dirty="0">
                <a:latin typeface="Courier New" panose="02070309020205020404" pitchFamily="49" charset="0"/>
              </a:rPr>
              <a:t>(self, </a:t>
            </a:r>
            <a:r>
              <a:rPr lang="en-US" altLang="en-US" sz="1361" dirty="0" err="1">
                <a:latin typeface="Courier New" panose="02070309020205020404" pitchFamily="49" charset="0"/>
              </a:rPr>
              <a:t>rightnode</a:t>
            </a:r>
            <a:r>
              <a:rPr lang="en-US" altLang="en-US" sz="136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set_data</a:t>
            </a:r>
            <a:r>
              <a:rPr lang="en-US" altLang="en-US" sz="1361" dirty="0">
                <a:latin typeface="Courier New" panose="02070309020205020404" pitchFamily="49" charset="0"/>
              </a:rPr>
              <a:t>(self, </a:t>
            </a:r>
            <a:r>
              <a:rPr lang="en-US" altLang="en-US" sz="1361" dirty="0" err="1">
                <a:latin typeface="Courier New" panose="02070309020205020404" pitchFamily="49" charset="0"/>
              </a:rPr>
              <a:t>new_data</a:t>
            </a:r>
            <a:r>
              <a:rPr lang="en-US" altLang="en-US" sz="1361" dirty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get_data</a:t>
            </a:r>
            <a:r>
              <a:rPr lang="en-US" altLang="en-US" sz="1361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get_left</a:t>
            </a:r>
            <a:r>
              <a:rPr lang="en-US" altLang="en-US" sz="1361" dirty="0">
                <a:latin typeface="Courier New" panose="02070309020205020404" pitchFamily="49" charset="0"/>
              </a:rPr>
              <a:t>(self):</a:t>
            </a:r>
          </a:p>
          <a:p>
            <a:pPr>
              <a:lnSpc>
                <a:spcPct val="94000"/>
              </a:lnSpc>
            </a:pPr>
            <a:r>
              <a:rPr lang="en-US" altLang="en-US" sz="1361" dirty="0">
                <a:latin typeface="Courier New" panose="02070309020205020404" pitchFamily="49" charset="0"/>
              </a:rPr>
              <a:t>  </a:t>
            </a:r>
            <a:r>
              <a:rPr lang="en-US" altLang="en-US" sz="1361" dirty="0" err="1">
                <a:latin typeface="Courier New" panose="02070309020205020404" pitchFamily="49" charset="0"/>
              </a:rPr>
              <a:t>def</a:t>
            </a:r>
            <a:r>
              <a:rPr lang="en-US" altLang="en-US" sz="1361" dirty="0">
                <a:latin typeface="Courier New" panose="02070309020205020404" pitchFamily="49" charset="0"/>
              </a:rPr>
              <a:t> </a:t>
            </a:r>
            <a:r>
              <a:rPr lang="en-US" altLang="en-US" sz="1361" dirty="0" err="1">
                <a:latin typeface="Courier New" panose="02070309020205020404" pitchFamily="49" charset="0"/>
              </a:rPr>
              <a:t>get_right</a:t>
            </a:r>
            <a:r>
              <a:rPr lang="en-US" altLang="en-US" sz="1361" dirty="0">
                <a:latin typeface="Courier New" panose="02070309020205020404" pitchFamily="49" charset="0"/>
              </a:rPr>
              <a:t>(self):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82095" y="4653228"/>
            <a:ext cx="1268361" cy="3000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bintreenode.py</a:t>
            </a:r>
          </a:p>
        </p:txBody>
      </p:sp>
    </p:spTree>
    <p:extLst>
      <p:ext uri="{BB962C8B-B14F-4D97-AF65-F5344CB8AC3E}">
        <p14:creationId xmlns:p14="http://schemas.microsoft.com/office/powerpoint/2010/main" val="177961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4D96FD4-6D0F-43C3-908B-3D5A3251AD3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Physical Implementation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121" y="1137361"/>
            <a:ext cx="4467960" cy="316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82095" y="4653228"/>
            <a:ext cx="1173206" cy="30008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testbintree.py</a:t>
            </a:r>
          </a:p>
        </p:txBody>
      </p:sp>
    </p:spTree>
    <p:extLst>
      <p:ext uri="{BB962C8B-B14F-4D97-AF65-F5344CB8AC3E}">
        <p14:creationId xmlns:p14="http://schemas.microsoft.com/office/powerpoint/2010/main" val="3542111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0DEC545-FA55-4676-9AE4-E41BC5CF650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Tree Traversals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024430" cy="3394440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Iterates through the nodes of a tree, one node at a time in order to visit every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With a linear structure this was simple.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How is this done with a hierarchical structure?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Must begin at the root node.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Every node must be visited.</a:t>
            </a:r>
          </a:p>
          <a:p>
            <a:pPr marL="881293" lvl="2" indent="-195483">
              <a:buSzPct val="75000"/>
              <a:buFont typeface="Symbol" panose="05050102010706020507" pitchFamily="18" charset="2"/>
              <a:buChar char="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Typically results in a recursive solution.</a:t>
            </a:r>
          </a:p>
        </p:txBody>
      </p:sp>
    </p:spTree>
    <p:extLst>
      <p:ext uri="{BB962C8B-B14F-4D97-AF65-F5344CB8AC3E}">
        <p14:creationId xmlns:p14="http://schemas.microsoft.com/office/powerpoint/2010/main" val="258757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B4279DD-A022-4323-BE66-ED1F1E3B927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Preorder Traversal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42271"/>
            <a:ext cx="793242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After visiting the root,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traverse the nodes in the left subtree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then traverse the nodes in the right subtree.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01" y="2930860"/>
            <a:ext cx="4438800" cy="177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801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7A92681-BDF2-495F-9B6E-840AE229F21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Preorder Traversal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521" y="1462137"/>
            <a:ext cx="5555160" cy="2907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388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A0DF2BF-0314-4B6B-B9F5-6A3419EE88E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Preorder Traversal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implementation is rather simple.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Given a binary tree of size n, a complete traversal requires O(n) to visit every node.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76014" y="2939491"/>
            <a:ext cx="4733855" cy="150721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def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preorderTrav</a:t>
            </a:r>
            <a:r>
              <a:rPr lang="en-US" altLang="en-US" dirty="0">
                <a:latin typeface="Courier New" panose="02070309020205020404" pitchFamily="49" charset="0"/>
              </a:rPr>
              <a:t>( subtree ):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</a:t>
            </a:r>
            <a:r>
              <a:rPr lang="en-US" altLang="en-US" b="1" dirty="0">
                <a:latin typeface="Courier New" panose="02070309020205020404" pitchFamily="49" charset="0"/>
              </a:rPr>
              <a:t>if</a:t>
            </a:r>
            <a:r>
              <a:rPr lang="en-US" altLang="en-US" dirty="0">
                <a:latin typeface="Courier New" panose="02070309020205020404" pitchFamily="49" charset="0"/>
              </a:rPr>
              <a:t> subtree </a:t>
            </a:r>
            <a:r>
              <a:rPr lang="en-US" altLang="en-US" b="1" dirty="0">
                <a:latin typeface="Courier New" panose="02070309020205020404" pitchFamily="49" charset="0"/>
              </a:rPr>
              <a:t>is not</a:t>
            </a:r>
            <a:r>
              <a:rPr lang="en-US" altLang="en-US" dirty="0">
                <a:latin typeface="Courier New" panose="02070309020205020404" pitchFamily="49" charset="0"/>
              </a:rPr>
              <a:t> None :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print( </a:t>
            </a:r>
            <a:r>
              <a:rPr lang="en-US" altLang="en-US" dirty="0" err="1">
                <a:latin typeface="Courier New" panose="02070309020205020404" pitchFamily="49" charset="0"/>
              </a:rPr>
              <a:t>subtree.data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preorderTrav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subtree.left</a:t>
            </a:r>
            <a:r>
              <a:rPr lang="en-US" altLang="en-US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dirty="0">
                <a:latin typeface="Courier New" panose="02070309020205020404" pitchFamily="49" charset="0"/>
              </a:rPr>
              <a:t>    </a:t>
            </a:r>
            <a:r>
              <a:rPr lang="en-US" altLang="en-US" dirty="0" err="1">
                <a:latin typeface="Courier New" panose="02070309020205020404" pitchFamily="49" charset="0"/>
              </a:rPr>
              <a:t>preorderTrav</a:t>
            </a:r>
            <a:r>
              <a:rPr lang="en-US" altLang="en-US" dirty="0">
                <a:latin typeface="Courier New" panose="02070309020205020404" pitchFamily="49" charset="0"/>
              </a:rPr>
              <a:t>( </a:t>
            </a:r>
            <a:r>
              <a:rPr lang="en-US" altLang="en-US" dirty="0" err="1">
                <a:latin typeface="Courier New" panose="02070309020205020404" pitchFamily="49" charset="0"/>
              </a:rPr>
              <a:t>subtree.right</a:t>
            </a:r>
            <a:r>
              <a:rPr lang="en-US" altLang="en-US" dirty="0">
                <a:latin typeface="Courier New" panose="02070309020205020404" pitchFamily="49" charset="0"/>
              </a:rPr>
              <a:t> )   </a:t>
            </a:r>
          </a:p>
        </p:txBody>
      </p:sp>
    </p:spTree>
    <p:extLst>
      <p:ext uri="{BB962C8B-B14F-4D97-AF65-F5344CB8AC3E}">
        <p14:creationId xmlns:p14="http://schemas.microsoft.com/office/powerpoint/2010/main" val="786708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1919</TotalTime>
  <Words>681</Words>
  <Application>Microsoft Office PowerPoint</Application>
  <PresentationFormat>On-screen Show (16:9)</PresentationFormat>
  <Paragraphs>120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Bitstream Vera Sans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Binary Tree Implementation</vt:lpstr>
      <vt:lpstr>Binary Tree Implementation</vt:lpstr>
      <vt:lpstr>Linked node based</vt:lpstr>
      <vt:lpstr>Physical Implementation</vt:lpstr>
      <vt:lpstr>Tree Traversals</vt:lpstr>
      <vt:lpstr>Preorder Traversal</vt:lpstr>
      <vt:lpstr>Preorder Traversal</vt:lpstr>
      <vt:lpstr>Preorder Traversal</vt:lpstr>
      <vt:lpstr>Inorder Traversal</vt:lpstr>
      <vt:lpstr>Inorder Traversal</vt:lpstr>
      <vt:lpstr>Postorder Traversal</vt:lpstr>
      <vt:lpstr>Postorder Traversal</vt:lpstr>
      <vt:lpstr>Breadth-First (level order) Traversal</vt:lpstr>
      <vt:lpstr>Breadth-First Traversal</vt:lpstr>
      <vt:lpstr>Array based binary trees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175</cp:revision>
  <dcterms:created xsi:type="dcterms:W3CDTF">2013-08-21T19:17:07Z</dcterms:created>
  <dcterms:modified xsi:type="dcterms:W3CDTF">2020-03-26T18:51:03Z</dcterms:modified>
</cp:coreProperties>
</file>