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62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3" r:id="rId22"/>
    <p:sldId id="282" r:id="rId2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9202"/>
    <a:srgbClr val="00AACC"/>
    <a:srgbClr val="6C1A00"/>
    <a:srgbClr val="007033"/>
    <a:srgbClr val="5EEC3C"/>
    <a:srgbClr val="FFCC66"/>
    <a:srgbClr val="990099"/>
    <a:srgbClr val="CC0099"/>
    <a:srgbClr val="1D3A00"/>
    <a:srgbClr val="0032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72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49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C8129B-D670-45A8-80B6-38E72459867A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9FFDEE-DC9A-4B34-B786-A450E1885E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525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TextShape 1"/>
          <p:cNvSpPr txBox="1"/>
          <p:nvPr/>
        </p:nvSpPr>
        <p:spPr>
          <a:xfrm>
            <a:off x="3886200" y="868680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</a:pPr>
            <a:fld id="{8F7B04B0-F537-40CD-8864-A81A69644531}" type="slidenum">
              <a:rPr lang="en-US" sz="1200" strike="noStrike">
                <a:solidFill>
                  <a:srgbClr val="000000"/>
                </a:solidFill>
                <a:latin typeface="Times New Roman"/>
                <a:ea typeface="ＭＳ Ｐゴシック"/>
              </a:rPr>
              <a:pPr>
                <a:lnSpc>
                  <a:spcPct val="100000"/>
                </a:lnSpc>
              </a:pPr>
              <a:t>1</a:t>
            </a:fld>
            <a:endParaRPr/>
          </a:p>
        </p:txBody>
      </p:sp>
      <p:sp>
        <p:nvSpPr>
          <p:cNvPr id="408" name="PlaceHolder 2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840" cy="411444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450223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0ED313B-543E-40C0-B7BC-6D46BA3E1A1A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942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42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80079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C6CE855-45B6-4A49-BF09-9246103A3AFB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952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52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33047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23E4FCA-0098-4483-88DB-B85C2088BB67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962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62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55790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23E4FCA-0098-4483-88DB-B85C2088BB67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962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62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56887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D291453-B239-43F6-A3F0-7001243E67A4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921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1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01431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251C560-9E98-485E-837D-ADE9ED763B99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931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31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4194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D291453-B239-43F6-A3F0-7001243E67A4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921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1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37831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761381E-DD9C-014E-82CA-C5A5E97D6283}" type="slidenum">
              <a:rPr lang="en-US"/>
              <a:pPr/>
              <a:t>2</a:t>
            </a:fld>
            <a:endParaRPr lang="en-US"/>
          </a:p>
        </p:txBody>
      </p:sp>
      <p:sp>
        <p:nvSpPr>
          <p:cNvPr id="93185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3738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9318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027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1329C1E-B9E9-4D22-8626-C0E8881AFDD5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829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29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36265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E3F5DFD-7475-4EEE-B75E-6E0232029730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839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39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88329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E3F5DFD-7475-4EEE-B75E-6E0232029730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839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39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03981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03E246E-2850-4BFE-8167-2FB9E2A6BA10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849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49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34110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78134EC-13B9-4B54-990E-9805034DE036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860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60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45916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D08760B-A1DE-4F54-BE74-80EB34F3AEB9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870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70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9735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0ED313B-543E-40C0-B7BC-6D46BA3E1A1A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942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42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165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17900" y="1960930"/>
            <a:ext cx="7177135" cy="1985165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rgbClr val="007033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7900" y="3946095"/>
            <a:ext cx="7177135" cy="763525"/>
          </a:xfrm>
        </p:spPr>
        <p:txBody>
          <a:bodyPr>
            <a:normAutofit/>
          </a:bodyPr>
          <a:lstStyle>
            <a:lvl1pPr marL="0" indent="0" algn="r">
              <a:buNone/>
              <a:defRPr sz="2800" b="0" i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481" y="205222"/>
            <a:ext cx="8251200" cy="85761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7121" y="1242131"/>
            <a:ext cx="7657920" cy="16450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7121" y="2990834"/>
            <a:ext cx="7657920" cy="16450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>
          <a:xfrm>
            <a:off x="8298720" y="4821627"/>
            <a:ext cx="384480" cy="218183"/>
          </a:xfrm>
        </p:spPr>
        <p:txBody>
          <a:bodyPr/>
          <a:lstStyle>
            <a:lvl1pPr>
              <a:defRPr/>
            </a:lvl1pPr>
          </a:lstStyle>
          <a:p>
            <a:fld id="{212BFDF1-8F21-44AC-92B2-F416D4A891C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>
          <a:xfrm>
            <a:off x="6164641" y="4666090"/>
            <a:ext cx="2128320" cy="154457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idx="12"/>
          </p:nvPr>
        </p:nvSpPr>
        <p:spPr>
          <a:xfrm>
            <a:off x="5401440" y="4821627"/>
            <a:ext cx="2897280" cy="218183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  –  </a:t>
            </a:r>
          </a:p>
        </p:txBody>
      </p:sp>
    </p:spTree>
    <p:extLst>
      <p:ext uri="{BB962C8B-B14F-4D97-AF65-F5344CB8AC3E}">
        <p14:creationId xmlns:p14="http://schemas.microsoft.com/office/powerpoint/2010/main" val="3382641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5"/>
            <a:ext cx="8246069" cy="763525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197405"/>
            <a:ext cx="8246070" cy="3512215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433880"/>
            <a:ext cx="8093365" cy="572644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044700"/>
            <a:ext cx="8093364" cy="3511061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6"/>
            <a:ext cx="8246069" cy="916230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5EEC3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655520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135341"/>
            <a:ext cx="4040188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655520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135341"/>
            <a:ext cx="4041775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D6D7A0-E93F-41B3-989C-1EFD83334D05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3"/>
          <p:cNvSpPr/>
          <p:nvPr/>
        </p:nvSpPr>
        <p:spPr>
          <a:xfrm>
            <a:off x="914400" y="440308"/>
            <a:ext cx="7268040" cy="98199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4000" strike="noStrike" dirty="0" smtClean="0">
                <a:solidFill>
                  <a:schemeClr val="tx2"/>
                </a:solidFill>
                <a:latin typeface="+mj-lt"/>
                <a:ea typeface="ＭＳ Ｐゴシック"/>
              </a:rPr>
              <a:t>CSCI 204: Data Structures &amp; Algorithms</a:t>
            </a:r>
            <a:endParaRPr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9D70459-44AE-4329-9938-16C992EFD9D0}" type="slidenum">
              <a:rPr lang="uk-UA" sz="1200" strike="noStrike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57613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EDE266D7-BD8C-4AF5-8EA0-2173ECACBD08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9697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 dirty="0" smtClean="0"/>
              <a:t>1. Textbook approach</a:t>
            </a:r>
            <a:endParaRPr lang="en-US" altLang="en-US" dirty="0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4375" y="1242271"/>
            <a:ext cx="7635250" cy="3394440"/>
          </a:xfrm>
          <a:ln/>
        </p:spPr>
        <p:txBody>
          <a:bodyPr>
            <a:normAutofit/>
          </a:bodyPr>
          <a:lstStyle/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 smtClean="0"/>
              <a:t>The priority queue is implemented as a Python list</a:t>
            </a:r>
          </a:p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 smtClean="0"/>
              <a:t>The </a:t>
            </a:r>
            <a:r>
              <a:rPr lang="en-US" altLang="en-US" dirty="0" err="1" smtClean="0"/>
              <a:t>enqueue</a:t>
            </a:r>
            <a:r>
              <a:rPr lang="en-US" altLang="en-US" dirty="0" smtClean="0"/>
              <a:t> operation puts the item at the end of the queue (as in our FIFO queue)</a:t>
            </a:r>
          </a:p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 smtClean="0"/>
              <a:t>The </a:t>
            </a:r>
            <a:r>
              <a:rPr lang="en-US" altLang="en-US" dirty="0" err="1" smtClean="0"/>
              <a:t>dequeue</a:t>
            </a:r>
            <a:r>
              <a:rPr lang="en-US" altLang="en-US" dirty="0" smtClean="0"/>
              <a:t> operation takes the item with the highest priority off the queue (note: the item could be anywhere in the queue!)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833519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-24235"/>
            <a:ext cx="8229600" cy="85725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Queue operations</a:t>
            </a:r>
            <a:endParaRPr lang="en-US" sz="4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195" y="814343"/>
            <a:ext cx="5191970" cy="418765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862575" y="1960930"/>
            <a:ext cx="2137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priorityq.py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8808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Details of </a:t>
            </a:r>
            <a:r>
              <a:rPr lang="en-US" sz="4000" dirty="0" err="1" smtClean="0"/>
              <a:t>find_top_priority</a:t>
            </a:r>
            <a:r>
              <a:rPr lang="en-US" sz="4000" dirty="0" smtClean="0"/>
              <a:t>()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1857013" y="1099406"/>
            <a:ext cx="5429974" cy="7386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100" dirty="0"/>
              <a:t>Basically it is the same process of finding a minimum in a list.</a:t>
            </a:r>
            <a:endParaRPr lang="en-US" sz="1350" dirty="0"/>
          </a:p>
        </p:txBody>
      </p:sp>
      <p:sp>
        <p:nvSpPr>
          <p:cNvPr id="4" name="TextBox 3"/>
          <p:cNvSpPr txBox="1"/>
          <p:nvPr/>
        </p:nvSpPr>
        <p:spPr>
          <a:xfrm>
            <a:off x="1857013" y="2087977"/>
            <a:ext cx="5567293" cy="175432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350" dirty="0" err="1"/>
              <a:t>def</a:t>
            </a:r>
            <a:r>
              <a:rPr lang="en-US" sz="1350" dirty="0"/>
              <a:t> </a:t>
            </a:r>
            <a:r>
              <a:rPr lang="en-US" sz="1350" dirty="0" err="1"/>
              <a:t>find_top_priority</a:t>
            </a:r>
            <a:r>
              <a:rPr lang="en-US" sz="1350" dirty="0"/>
              <a:t>(self):</a:t>
            </a:r>
          </a:p>
          <a:p>
            <a:pPr lvl="1"/>
            <a:r>
              <a:rPr lang="en-US" sz="1350" dirty="0" err="1"/>
              <a:t>highest_index</a:t>
            </a:r>
            <a:r>
              <a:rPr lang="en-US" sz="1350" dirty="0"/>
              <a:t> = 0</a:t>
            </a:r>
          </a:p>
          <a:p>
            <a:pPr lvl="1"/>
            <a:r>
              <a:rPr lang="en-US" sz="1350" dirty="0"/>
              <a:t>highest = self._</a:t>
            </a:r>
            <a:r>
              <a:rPr lang="en-US" sz="1350" dirty="0" err="1"/>
              <a:t>qlist</a:t>
            </a:r>
            <a:r>
              <a:rPr lang="en-US" sz="1350" dirty="0"/>
              <a:t>[</a:t>
            </a:r>
            <a:r>
              <a:rPr lang="en-US" sz="1350" dirty="0" err="1"/>
              <a:t>highest_index</a:t>
            </a:r>
            <a:r>
              <a:rPr lang="en-US" sz="1350" dirty="0"/>
              <a:t>].priority</a:t>
            </a:r>
          </a:p>
          <a:p>
            <a:pPr lvl="1"/>
            <a:r>
              <a:rPr lang="en-US" sz="1350" dirty="0"/>
              <a:t>for </a:t>
            </a:r>
            <a:r>
              <a:rPr lang="en-US" sz="1350" dirty="0" err="1"/>
              <a:t>i</a:t>
            </a:r>
            <a:r>
              <a:rPr lang="en-US" sz="1350" dirty="0"/>
              <a:t> in range(</a:t>
            </a:r>
            <a:r>
              <a:rPr lang="en-US" sz="1350" dirty="0" err="1"/>
              <a:t>len</a:t>
            </a:r>
            <a:r>
              <a:rPr lang="en-US" sz="1350" dirty="0"/>
              <a:t>(self)):</a:t>
            </a:r>
          </a:p>
          <a:p>
            <a:pPr lvl="1"/>
            <a:r>
              <a:rPr lang="en-US" sz="1350" dirty="0"/>
              <a:t> </a:t>
            </a:r>
            <a:r>
              <a:rPr lang="en-US" sz="1350" dirty="0"/>
              <a:t>    if highest &gt; self._</a:t>
            </a:r>
            <a:r>
              <a:rPr lang="en-US" sz="1350" dirty="0" err="1"/>
              <a:t>qlist</a:t>
            </a:r>
            <a:r>
              <a:rPr lang="en-US" sz="1350" dirty="0"/>
              <a:t>[</a:t>
            </a:r>
            <a:r>
              <a:rPr lang="en-US" sz="1350" dirty="0" err="1"/>
              <a:t>i</a:t>
            </a:r>
            <a:r>
              <a:rPr lang="en-US" sz="1350" dirty="0"/>
              <a:t>].priority:   # smaller value has higher priority</a:t>
            </a:r>
          </a:p>
          <a:p>
            <a:pPr lvl="1"/>
            <a:r>
              <a:rPr lang="en-US" sz="1350" dirty="0"/>
              <a:t> </a:t>
            </a:r>
            <a:r>
              <a:rPr lang="en-US" sz="1350" dirty="0"/>
              <a:t>         </a:t>
            </a:r>
            <a:r>
              <a:rPr lang="en-US" sz="1350" dirty="0" err="1"/>
              <a:t>highest_index</a:t>
            </a:r>
            <a:r>
              <a:rPr lang="en-US" sz="1350" dirty="0"/>
              <a:t> = </a:t>
            </a:r>
            <a:r>
              <a:rPr lang="en-US" sz="1350" dirty="0" err="1"/>
              <a:t>i</a:t>
            </a:r>
            <a:endParaRPr lang="en-US" sz="1350" dirty="0"/>
          </a:p>
          <a:p>
            <a:pPr lvl="1"/>
            <a:r>
              <a:rPr lang="en-US" sz="1350" dirty="0"/>
              <a:t> </a:t>
            </a:r>
            <a:r>
              <a:rPr lang="en-US" sz="1350" dirty="0"/>
              <a:t>         highest = self._</a:t>
            </a:r>
            <a:r>
              <a:rPr lang="en-US" sz="1350" dirty="0" err="1"/>
              <a:t>qlist</a:t>
            </a:r>
            <a:r>
              <a:rPr lang="en-US" sz="1350" dirty="0"/>
              <a:t>[</a:t>
            </a:r>
            <a:r>
              <a:rPr lang="en-US" sz="1350" dirty="0" err="1"/>
              <a:t>i</a:t>
            </a:r>
            <a:r>
              <a:rPr lang="en-US" sz="1350" dirty="0"/>
              <a:t>].priority</a:t>
            </a:r>
          </a:p>
          <a:p>
            <a:pPr lvl="1"/>
            <a:r>
              <a:rPr lang="en-US" sz="1350" dirty="0"/>
              <a:t>return </a:t>
            </a:r>
            <a:r>
              <a:rPr lang="en-US" sz="1350" dirty="0" err="1"/>
              <a:t>highest_index</a:t>
            </a:r>
            <a:endParaRPr lang="en-US" sz="1350" dirty="0"/>
          </a:p>
        </p:txBody>
      </p:sp>
      <p:sp>
        <p:nvSpPr>
          <p:cNvPr id="8" name="TextBox 7"/>
          <p:cNvSpPr txBox="1"/>
          <p:nvPr/>
        </p:nvSpPr>
        <p:spPr>
          <a:xfrm>
            <a:off x="2271532" y="4349187"/>
            <a:ext cx="4239943" cy="41549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100" dirty="0"/>
              <a:t>Try the program testpriorityqueue.py</a:t>
            </a:r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222506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Complexity of operations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857013" y="1173623"/>
            <a:ext cx="4219360" cy="41549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100" dirty="0"/>
              <a:t>What is the complexity for </a:t>
            </a:r>
            <a:r>
              <a:rPr lang="en-US" sz="2100" dirty="0" err="1"/>
              <a:t>dequeue</a:t>
            </a:r>
            <a:r>
              <a:rPr lang="en-US" sz="2100" dirty="0"/>
              <a:t>?</a:t>
            </a:r>
            <a:endParaRPr lang="en-US" sz="1350" dirty="0"/>
          </a:p>
        </p:txBody>
      </p:sp>
      <p:sp>
        <p:nvSpPr>
          <p:cNvPr id="4" name="TextBox 3"/>
          <p:cNvSpPr txBox="1"/>
          <p:nvPr/>
        </p:nvSpPr>
        <p:spPr>
          <a:xfrm>
            <a:off x="3485926" y="1812403"/>
            <a:ext cx="667170" cy="41549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100" dirty="0"/>
              <a:t>O(n)</a:t>
            </a:r>
            <a:endParaRPr lang="en-US" sz="1350" dirty="0"/>
          </a:p>
        </p:txBody>
      </p:sp>
      <p:sp>
        <p:nvSpPr>
          <p:cNvPr id="5" name="TextBox 4"/>
          <p:cNvSpPr txBox="1"/>
          <p:nvPr/>
        </p:nvSpPr>
        <p:spPr>
          <a:xfrm>
            <a:off x="1849781" y="2451183"/>
            <a:ext cx="4219360" cy="41549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100" dirty="0"/>
              <a:t>What is the complexity for </a:t>
            </a:r>
            <a:r>
              <a:rPr lang="en-US" sz="2100" dirty="0" err="1"/>
              <a:t>enqueue</a:t>
            </a:r>
            <a:r>
              <a:rPr lang="en-US" sz="2100" dirty="0"/>
              <a:t>?</a:t>
            </a:r>
            <a:endParaRPr lang="en-US" sz="1350" dirty="0"/>
          </a:p>
        </p:txBody>
      </p:sp>
      <p:sp>
        <p:nvSpPr>
          <p:cNvPr id="6" name="TextBox 5"/>
          <p:cNvSpPr txBox="1"/>
          <p:nvPr/>
        </p:nvSpPr>
        <p:spPr>
          <a:xfrm>
            <a:off x="3485925" y="3200357"/>
            <a:ext cx="662361" cy="41549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100" dirty="0"/>
              <a:t>O(1)</a:t>
            </a:r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1340798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98697774-D0F5-4993-BE21-0F5C063E8CC4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36865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 dirty="0" smtClean="0"/>
              <a:t>2. Bounded </a:t>
            </a:r>
            <a:r>
              <a:rPr lang="en-US" altLang="en-US" dirty="0"/>
              <a:t>Priority Queue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12490" y="1129415"/>
            <a:ext cx="6871725" cy="3394440"/>
          </a:xfrm>
          <a:ln/>
        </p:spPr>
        <p:txBody>
          <a:bodyPr>
            <a:normAutofit/>
          </a:bodyPr>
          <a:lstStyle/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 smtClean="0"/>
              <a:t>A bounded priority queue has a </a:t>
            </a:r>
            <a:r>
              <a:rPr lang="en-US" altLang="en-US" dirty="0" smtClean="0"/>
              <a:t>fixed </a:t>
            </a:r>
            <a:r>
              <a:rPr lang="en-US" altLang="en-US" dirty="0" smtClean="0"/>
              <a:t>set of priorities</a:t>
            </a:r>
          </a:p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 smtClean="0"/>
              <a:t>We use an array to represent the set of priorities, each array element maintains a queue of the items with the same priority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731521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98697774-D0F5-4993-BE21-0F5C063E8CC4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36865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/>
              <a:t>Bounded Priority Queue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59785" y="1129415"/>
            <a:ext cx="6719020" cy="3394440"/>
          </a:xfrm>
          <a:ln/>
        </p:spPr>
        <p:txBody>
          <a:bodyPr/>
          <a:lstStyle/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 smtClean="0"/>
              <a:t>The following example shows a bounded priority queue with six levels </a:t>
            </a:r>
            <a:endParaRPr lang="en-US" altLang="en-US" dirty="0"/>
          </a:p>
        </p:txBody>
      </p:sp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7041" y="2225749"/>
            <a:ext cx="3532680" cy="229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01016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26D41DBA-1CE7-496C-87BF-A5DF7AAD7EF9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 fontScale="90000"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/>
              <a:t>Bounded Priority Q Implementation</a:t>
            </a:r>
          </a:p>
        </p:txBody>
      </p:sp>
      <p:sp>
        <p:nvSpPr>
          <p:cNvPr id="37890" name="Line 2"/>
          <p:cNvSpPr>
            <a:spLocks noChangeShapeType="1"/>
          </p:cNvSpPr>
          <p:nvPr/>
        </p:nvSpPr>
        <p:spPr bwMode="auto">
          <a:xfrm>
            <a:off x="2076120" y="1088911"/>
            <a:ext cx="5132160" cy="1080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225"/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2100961" y="1201231"/>
            <a:ext cx="4456204" cy="343332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wrap="none" lIns="0" tIns="8229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altLang="en-US" sz="1400" b="1" dirty="0" smtClean="0">
                <a:latin typeface="Courier New" panose="02070309020205020404" pitchFamily="49" charset="0"/>
              </a:rPr>
              <a:t>from</a:t>
            </a:r>
            <a:r>
              <a:rPr lang="en-US" altLang="en-US" sz="1400" dirty="0" smtClean="0">
                <a:latin typeface="Courier New" panose="02070309020205020404" pitchFamily="49" charset="0"/>
              </a:rPr>
              <a:t> </a:t>
            </a:r>
            <a:r>
              <a:rPr lang="en-US" altLang="en-US" sz="1400" dirty="0">
                <a:latin typeface="Courier New" panose="02070309020205020404" pitchFamily="49" charset="0"/>
              </a:rPr>
              <a:t>array204 </a:t>
            </a:r>
            <a:r>
              <a:rPr lang="en-US" altLang="en-US" sz="1400" b="1" dirty="0">
                <a:latin typeface="Courier New" panose="02070309020205020404" pitchFamily="49" charset="0"/>
              </a:rPr>
              <a:t>import</a:t>
            </a:r>
            <a:r>
              <a:rPr lang="en-US" altLang="en-US" sz="1400" dirty="0">
                <a:latin typeface="Courier New" panose="02070309020205020404" pitchFamily="49" charset="0"/>
              </a:rPr>
              <a:t> Array</a:t>
            </a:r>
          </a:p>
          <a:p>
            <a:pPr>
              <a:lnSpc>
                <a:spcPct val="94000"/>
              </a:lnSpc>
            </a:pPr>
            <a:r>
              <a:rPr lang="en-US" altLang="en-US" sz="1400" b="1" dirty="0">
                <a:latin typeface="Courier New" panose="02070309020205020404" pitchFamily="49" charset="0"/>
              </a:rPr>
              <a:t>from</a:t>
            </a:r>
            <a:r>
              <a:rPr lang="en-US" altLang="en-US" sz="1400" dirty="0">
                <a:latin typeface="Courier New" panose="02070309020205020404" pitchFamily="49" charset="0"/>
              </a:rPr>
              <a:t> </a:t>
            </a:r>
            <a:r>
              <a:rPr lang="en-US" altLang="en-US" sz="1400" dirty="0" err="1">
                <a:latin typeface="Courier New" panose="02070309020205020404" pitchFamily="49" charset="0"/>
              </a:rPr>
              <a:t>llistqueue</a:t>
            </a:r>
            <a:r>
              <a:rPr lang="en-US" altLang="en-US" sz="1400" dirty="0">
                <a:latin typeface="Courier New" panose="02070309020205020404" pitchFamily="49" charset="0"/>
              </a:rPr>
              <a:t> </a:t>
            </a:r>
            <a:r>
              <a:rPr lang="en-US" altLang="en-US" sz="1400" b="1" dirty="0">
                <a:latin typeface="Courier New" panose="02070309020205020404" pitchFamily="49" charset="0"/>
              </a:rPr>
              <a:t>import</a:t>
            </a:r>
            <a:r>
              <a:rPr lang="en-US" altLang="en-US" sz="1400" dirty="0">
                <a:latin typeface="Courier New" panose="02070309020205020404" pitchFamily="49" charset="0"/>
              </a:rPr>
              <a:t> Queue</a:t>
            </a:r>
          </a:p>
          <a:p>
            <a:pPr>
              <a:lnSpc>
                <a:spcPct val="94000"/>
              </a:lnSpc>
            </a:pPr>
            <a:endParaRPr lang="en-US" altLang="en-US" sz="1400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400" b="1" dirty="0">
                <a:latin typeface="Courier New" panose="02070309020205020404" pitchFamily="49" charset="0"/>
              </a:rPr>
              <a:t>class</a:t>
            </a:r>
            <a:r>
              <a:rPr lang="en-US" altLang="en-US" sz="1400" dirty="0">
                <a:latin typeface="Courier New" panose="02070309020205020404" pitchFamily="49" charset="0"/>
              </a:rPr>
              <a:t> </a:t>
            </a:r>
            <a:r>
              <a:rPr lang="en-US" altLang="en-US" sz="1400" dirty="0" err="1">
                <a:latin typeface="Courier New" panose="02070309020205020404" pitchFamily="49" charset="0"/>
              </a:rPr>
              <a:t>BPriorityQueue</a:t>
            </a:r>
            <a:r>
              <a:rPr lang="en-US" altLang="en-US" sz="1400" dirty="0">
                <a:latin typeface="Courier New" panose="02070309020205020404" pitchFamily="49" charset="0"/>
              </a:rPr>
              <a:t> :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</a:t>
            </a:r>
            <a:r>
              <a:rPr lang="en-US" altLang="en-US" sz="1400" b="1" dirty="0">
                <a:latin typeface="Courier New" panose="02070309020205020404" pitchFamily="49" charset="0"/>
              </a:rPr>
              <a:t>def</a:t>
            </a:r>
            <a:r>
              <a:rPr lang="en-US" altLang="en-US" sz="1400" dirty="0">
                <a:latin typeface="Courier New" panose="02070309020205020404" pitchFamily="49" charset="0"/>
              </a:rPr>
              <a:t> __init__( self, </a:t>
            </a:r>
            <a:r>
              <a:rPr lang="en-US" altLang="en-US" sz="1400" dirty="0" err="1">
                <a:latin typeface="Courier New" panose="02070309020205020404" pitchFamily="49" charset="0"/>
              </a:rPr>
              <a:t>num_levels</a:t>
            </a:r>
            <a:r>
              <a:rPr lang="en-US" altLang="en-US" sz="1400" dirty="0">
                <a:latin typeface="Courier New" panose="02070309020205020404" pitchFamily="49" charset="0"/>
              </a:rPr>
              <a:t> = 6 </a:t>
            </a:r>
            <a:r>
              <a:rPr lang="en-US" altLang="en-US" sz="1400" dirty="0">
                <a:latin typeface="Courier New" panose="02070309020205020404" pitchFamily="49" charset="0"/>
              </a:rPr>
              <a:t>):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  self._</a:t>
            </a:r>
            <a:r>
              <a:rPr lang="en-US" altLang="en-US" sz="1400" dirty="0" err="1">
                <a:latin typeface="Courier New" panose="02070309020205020404" pitchFamily="49" charset="0"/>
              </a:rPr>
              <a:t>qsize</a:t>
            </a:r>
            <a:r>
              <a:rPr lang="en-US" altLang="en-US" sz="1400" dirty="0">
                <a:latin typeface="Courier New" panose="02070309020205020404" pitchFamily="49" charset="0"/>
              </a:rPr>
              <a:t> </a:t>
            </a:r>
            <a:r>
              <a:rPr lang="en-US" altLang="en-US" sz="1400" dirty="0">
                <a:latin typeface="Courier New" panose="02070309020205020404" pitchFamily="49" charset="0"/>
              </a:rPr>
              <a:t>= 0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  </a:t>
            </a:r>
            <a:r>
              <a:rPr lang="en-US" altLang="en-US" sz="1400" dirty="0" err="1">
                <a:latin typeface="Courier New" panose="02070309020205020404" pitchFamily="49" charset="0"/>
              </a:rPr>
              <a:t>self._</a:t>
            </a:r>
            <a:r>
              <a:rPr lang="en-US" altLang="en-US" sz="1400" dirty="0" err="1">
                <a:latin typeface="Courier New" panose="02070309020205020404" pitchFamily="49" charset="0"/>
              </a:rPr>
              <a:t>qlevels</a:t>
            </a:r>
            <a:r>
              <a:rPr lang="en-US" altLang="en-US" sz="1400" dirty="0">
                <a:latin typeface="Courier New" panose="02070309020205020404" pitchFamily="49" charset="0"/>
              </a:rPr>
              <a:t> </a:t>
            </a:r>
            <a:r>
              <a:rPr lang="en-US" altLang="en-US" sz="1400" dirty="0">
                <a:latin typeface="Courier New" panose="02070309020205020404" pitchFamily="49" charset="0"/>
              </a:rPr>
              <a:t>= Array( </a:t>
            </a:r>
            <a:r>
              <a:rPr lang="en-US" altLang="en-US" sz="1400" dirty="0" err="1">
                <a:latin typeface="Courier New" panose="02070309020205020404" pitchFamily="49" charset="0"/>
              </a:rPr>
              <a:t>num_levels</a:t>
            </a:r>
            <a:r>
              <a:rPr lang="en-US" altLang="en-US" sz="1400" dirty="0">
                <a:latin typeface="Courier New" panose="02070309020205020404" pitchFamily="49" charset="0"/>
              </a:rPr>
              <a:t> </a:t>
            </a:r>
            <a:r>
              <a:rPr lang="en-US" altLang="en-US" sz="1400" dirty="0">
                <a:latin typeface="Courier New" panose="02070309020205020404" pitchFamily="49" charset="0"/>
              </a:rPr>
              <a:t>)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  </a:t>
            </a:r>
            <a:r>
              <a:rPr lang="en-US" altLang="en-US" sz="1400" b="1" dirty="0">
                <a:latin typeface="Courier New" panose="02070309020205020404" pitchFamily="49" charset="0"/>
              </a:rPr>
              <a:t>for</a:t>
            </a:r>
            <a:r>
              <a:rPr lang="en-US" altLang="en-US" sz="1400" dirty="0">
                <a:latin typeface="Courier New" panose="02070309020205020404" pitchFamily="49" charset="0"/>
              </a:rPr>
              <a:t> </a:t>
            </a:r>
            <a:r>
              <a:rPr lang="en-US" altLang="en-US" sz="1400" dirty="0" err="1">
                <a:latin typeface="Courier New" panose="02070309020205020404" pitchFamily="49" charset="0"/>
              </a:rPr>
              <a:t>i</a:t>
            </a:r>
            <a:r>
              <a:rPr lang="en-US" altLang="en-US" sz="1400" dirty="0">
                <a:latin typeface="Courier New" panose="02070309020205020404" pitchFamily="49" charset="0"/>
              </a:rPr>
              <a:t> </a:t>
            </a:r>
            <a:r>
              <a:rPr lang="en-US" altLang="en-US" sz="1400" b="1" dirty="0">
                <a:latin typeface="Courier New" panose="02070309020205020404" pitchFamily="49" charset="0"/>
              </a:rPr>
              <a:t>in</a:t>
            </a:r>
            <a:r>
              <a:rPr lang="en-US" altLang="en-US" sz="1400" dirty="0">
                <a:latin typeface="Courier New" panose="02070309020205020404" pitchFamily="49" charset="0"/>
              </a:rPr>
              <a:t> range( </a:t>
            </a:r>
            <a:r>
              <a:rPr lang="en-US" altLang="en-US" sz="1400" dirty="0" err="1">
                <a:latin typeface="Courier New" panose="02070309020205020404" pitchFamily="49" charset="0"/>
              </a:rPr>
              <a:t>num_levels</a:t>
            </a:r>
            <a:r>
              <a:rPr lang="en-US" altLang="en-US" sz="1400" dirty="0">
                <a:latin typeface="Courier New" panose="02070309020205020404" pitchFamily="49" charset="0"/>
              </a:rPr>
              <a:t> </a:t>
            </a:r>
            <a:r>
              <a:rPr lang="en-US" altLang="en-US" sz="1400" dirty="0">
                <a:latin typeface="Courier New" panose="02070309020205020404" pitchFamily="49" charset="0"/>
              </a:rPr>
              <a:t>) :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    self._</a:t>
            </a:r>
            <a:r>
              <a:rPr lang="en-US" altLang="en-US" sz="1400" dirty="0" err="1">
                <a:latin typeface="Courier New" panose="02070309020205020404" pitchFamily="49" charset="0"/>
              </a:rPr>
              <a:t>qlevels</a:t>
            </a:r>
            <a:r>
              <a:rPr lang="en-US" altLang="en-US" sz="1400" dirty="0">
                <a:latin typeface="Courier New" panose="02070309020205020404" pitchFamily="49" charset="0"/>
              </a:rPr>
              <a:t>[</a:t>
            </a:r>
            <a:r>
              <a:rPr lang="en-US" altLang="en-US" sz="1400" dirty="0" err="1">
                <a:latin typeface="Courier New" panose="02070309020205020404" pitchFamily="49" charset="0"/>
              </a:rPr>
              <a:t>i</a:t>
            </a:r>
            <a:r>
              <a:rPr lang="en-US" altLang="en-US" sz="1400" dirty="0">
                <a:latin typeface="Courier New" panose="02070309020205020404" pitchFamily="49" charset="0"/>
              </a:rPr>
              <a:t>] = Queue()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  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</a:t>
            </a:r>
            <a:r>
              <a:rPr lang="en-US" altLang="en-US" sz="1400" b="1" dirty="0" err="1">
                <a:latin typeface="Courier New" panose="02070309020205020404" pitchFamily="49" charset="0"/>
              </a:rPr>
              <a:t>def</a:t>
            </a:r>
            <a:r>
              <a:rPr lang="en-US" altLang="en-US" sz="1400" dirty="0">
                <a:latin typeface="Courier New" panose="02070309020205020404" pitchFamily="49" charset="0"/>
              </a:rPr>
              <a:t> </a:t>
            </a:r>
            <a:r>
              <a:rPr lang="en-US" altLang="en-US" sz="1400" dirty="0" err="1">
                <a:latin typeface="Courier New" panose="02070309020205020404" pitchFamily="49" charset="0"/>
              </a:rPr>
              <a:t>is_empty</a:t>
            </a:r>
            <a:r>
              <a:rPr lang="en-US" altLang="en-US" sz="1400" dirty="0">
                <a:latin typeface="Courier New" panose="02070309020205020404" pitchFamily="49" charset="0"/>
              </a:rPr>
              <a:t>( self ):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  </a:t>
            </a:r>
            <a:r>
              <a:rPr lang="en-US" altLang="en-US" sz="1400" b="1" dirty="0">
                <a:latin typeface="Courier New" panose="02070309020205020404" pitchFamily="49" charset="0"/>
              </a:rPr>
              <a:t>return</a:t>
            </a:r>
            <a:r>
              <a:rPr lang="en-US" altLang="en-US" sz="1400" dirty="0">
                <a:latin typeface="Courier New" panose="02070309020205020404" pitchFamily="49" charset="0"/>
              </a:rPr>
              <a:t> </a:t>
            </a:r>
            <a:r>
              <a:rPr lang="en-US" altLang="en-US" sz="1400" dirty="0" err="1">
                <a:latin typeface="Courier New" panose="02070309020205020404" pitchFamily="49" charset="0"/>
              </a:rPr>
              <a:t>len</a:t>
            </a:r>
            <a:r>
              <a:rPr lang="en-US" altLang="en-US" sz="1400" dirty="0">
                <a:latin typeface="Courier New" panose="02070309020205020404" pitchFamily="49" charset="0"/>
              </a:rPr>
              <a:t>( self ) == 0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  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</a:t>
            </a:r>
            <a:r>
              <a:rPr lang="en-US" altLang="en-US" sz="1400" b="1" dirty="0" err="1">
                <a:latin typeface="Courier New" panose="02070309020205020404" pitchFamily="49" charset="0"/>
              </a:rPr>
              <a:t>def</a:t>
            </a:r>
            <a:r>
              <a:rPr lang="en-US" altLang="en-US" sz="1400" dirty="0">
                <a:latin typeface="Courier New" panose="02070309020205020404" pitchFamily="49" charset="0"/>
              </a:rPr>
              <a:t> __</a:t>
            </a:r>
            <a:r>
              <a:rPr lang="en-US" altLang="en-US" sz="1400" dirty="0" err="1">
                <a:latin typeface="Courier New" panose="02070309020205020404" pitchFamily="49" charset="0"/>
              </a:rPr>
              <a:t>len</a:t>
            </a:r>
            <a:r>
              <a:rPr lang="en-US" altLang="en-US" sz="1400" dirty="0">
                <a:latin typeface="Courier New" panose="02070309020205020404" pitchFamily="49" charset="0"/>
              </a:rPr>
              <a:t>__( self ):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  </a:t>
            </a:r>
            <a:r>
              <a:rPr lang="en-US" altLang="en-US" sz="1400" b="1" dirty="0">
                <a:latin typeface="Courier New" panose="02070309020205020404" pitchFamily="49" charset="0"/>
              </a:rPr>
              <a:t>return</a:t>
            </a:r>
            <a:r>
              <a:rPr lang="en-US" altLang="en-US" sz="1400" dirty="0">
                <a:latin typeface="Courier New" panose="02070309020205020404" pitchFamily="49" charset="0"/>
              </a:rPr>
              <a:t> </a:t>
            </a:r>
            <a:r>
              <a:rPr lang="en-US" altLang="en-US" sz="1400" dirty="0" err="1">
                <a:latin typeface="Courier New" panose="02070309020205020404" pitchFamily="49" charset="0"/>
              </a:rPr>
              <a:t>len</a:t>
            </a:r>
            <a:r>
              <a:rPr lang="en-US" altLang="en-US" sz="1400" dirty="0">
                <a:latin typeface="Courier New" panose="02070309020205020404" pitchFamily="49" charset="0"/>
              </a:rPr>
              <a:t>( self._</a:t>
            </a:r>
            <a:r>
              <a:rPr lang="en-US" altLang="en-US" sz="1400" dirty="0" err="1">
                <a:latin typeface="Courier New" panose="02070309020205020404" pitchFamily="49" charset="0"/>
              </a:rPr>
              <a:t>qsize</a:t>
            </a:r>
            <a:r>
              <a:rPr lang="en-US" altLang="en-US" sz="1400" dirty="0">
                <a:latin typeface="Courier New" panose="02070309020205020404" pitchFamily="49" charset="0"/>
              </a:rPr>
              <a:t> </a:t>
            </a:r>
            <a:r>
              <a:rPr lang="en-US" altLang="en-US" sz="1400" dirty="0">
                <a:latin typeface="Courier New" panose="02070309020205020404" pitchFamily="49" charset="0"/>
              </a:rPr>
              <a:t>)</a:t>
            </a:r>
          </a:p>
          <a:p>
            <a:pPr>
              <a:lnSpc>
                <a:spcPct val="94000"/>
              </a:lnSpc>
            </a:pPr>
            <a:endParaRPr lang="en-US" altLang="en-US" sz="1400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400" i="1" dirty="0">
                <a:solidFill>
                  <a:srgbClr val="003B7C"/>
                </a:solidFill>
                <a:latin typeface="Courier New" panose="02070309020205020404" pitchFamily="49" charset="0"/>
              </a:rPr>
              <a:t># ...</a:t>
            </a:r>
          </a:p>
          <a:p>
            <a:pPr>
              <a:lnSpc>
                <a:spcPct val="94000"/>
              </a:lnSpc>
            </a:pPr>
            <a:endParaRPr lang="en-US" altLang="en-US" sz="1088" i="1" dirty="0">
              <a:solidFill>
                <a:srgbClr val="003B7C"/>
              </a:solidFill>
              <a:latin typeface="Courier New" panose="02070309020205020404" pitchFamily="49" charset="0"/>
            </a:endParaRPr>
          </a:p>
        </p:txBody>
      </p:sp>
      <p:sp>
        <p:nvSpPr>
          <p:cNvPr id="37892" name="AutoShape 4"/>
          <p:cNvSpPr>
            <a:spLocks noChangeArrowheads="1"/>
          </p:cNvSpPr>
          <p:nvPr/>
        </p:nvSpPr>
        <p:spPr bwMode="auto">
          <a:xfrm>
            <a:off x="5964120" y="933390"/>
            <a:ext cx="1244160" cy="155520"/>
          </a:xfrm>
          <a:prstGeom prst="roundRect">
            <a:avLst>
              <a:gd name="adj" fmla="val 694"/>
            </a:avLst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9601" rIns="0" bIns="0" anchor="ctr" anchorCtr="1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 algn="ctr"/>
            <a:r>
              <a:rPr lang="en-US" altLang="en-US" sz="1088">
                <a:solidFill>
                  <a:srgbClr val="FFFFFF"/>
                </a:solidFill>
              </a:rPr>
              <a:t>bpriorityq.py</a:t>
            </a:r>
          </a:p>
        </p:txBody>
      </p:sp>
    </p:spTree>
    <p:extLst>
      <p:ext uri="{BB962C8B-B14F-4D97-AF65-F5344CB8AC3E}">
        <p14:creationId xmlns:p14="http://schemas.microsoft.com/office/powerpoint/2010/main" val="14109536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292A8615-1B84-4BDD-AB89-06C8AB195EB2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38913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 fontScale="90000"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/>
              <a:t>Bounded Priority Q Implementation</a:t>
            </a:r>
          </a:p>
        </p:txBody>
      </p:sp>
      <p:sp>
        <p:nvSpPr>
          <p:cNvPr id="38914" name="Line 2"/>
          <p:cNvSpPr>
            <a:spLocks noChangeShapeType="1"/>
          </p:cNvSpPr>
          <p:nvPr/>
        </p:nvSpPr>
        <p:spPr bwMode="auto">
          <a:xfrm>
            <a:off x="2076120" y="1088911"/>
            <a:ext cx="5132160" cy="1080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225"/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907080" y="1201231"/>
            <a:ext cx="7482545" cy="343332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wrap="none" lIns="0" tIns="8229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endParaRPr lang="en-US" altLang="en-US" sz="1088" i="1" dirty="0">
              <a:solidFill>
                <a:srgbClr val="003B7C"/>
              </a:solidFill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400" b="1" dirty="0">
                <a:latin typeface="Courier New" panose="02070309020205020404" pitchFamily="49" charset="0"/>
              </a:rPr>
              <a:t>class</a:t>
            </a:r>
            <a:r>
              <a:rPr lang="en-US" altLang="en-US" sz="1400" dirty="0">
                <a:latin typeface="Courier New" panose="02070309020205020404" pitchFamily="49" charset="0"/>
              </a:rPr>
              <a:t> </a:t>
            </a:r>
            <a:r>
              <a:rPr lang="en-US" altLang="en-US" sz="1400" dirty="0" err="1">
                <a:latin typeface="Courier New" panose="02070309020205020404" pitchFamily="49" charset="0"/>
              </a:rPr>
              <a:t>BPriorityQueue</a:t>
            </a:r>
            <a:r>
              <a:rPr lang="en-US" altLang="en-US" sz="1400" dirty="0">
                <a:latin typeface="Courier New" panose="02070309020205020404" pitchFamily="49" charset="0"/>
              </a:rPr>
              <a:t> :</a:t>
            </a:r>
          </a:p>
          <a:p>
            <a:pPr>
              <a:lnSpc>
                <a:spcPct val="94000"/>
              </a:lnSpc>
            </a:pPr>
            <a:r>
              <a:rPr lang="en-US" altLang="en-US" sz="1400" i="1" dirty="0">
                <a:solidFill>
                  <a:srgbClr val="003B7C"/>
                </a:solidFill>
                <a:latin typeface="Courier New" panose="02070309020205020404" pitchFamily="49" charset="0"/>
              </a:rPr>
              <a:t># ...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</a:t>
            </a:r>
            <a:r>
              <a:rPr lang="en-US" altLang="en-US" sz="1400" b="1" dirty="0" err="1">
                <a:latin typeface="Courier New" panose="02070309020205020404" pitchFamily="49" charset="0"/>
              </a:rPr>
              <a:t>def</a:t>
            </a:r>
            <a:r>
              <a:rPr lang="en-US" altLang="en-US" sz="1400" dirty="0">
                <a:latin typeface="Courier New" panose="02070309020205020404" pitchFamily="49" charset="0"/>
              </a:rPr>
              <a:t> </a:t>
            </a:r>
            <a:r>
              <a:rPr lang="en-US" altLang="en-US" sz="1400" dirty="0" err="1">
                <a:latin typeface="Courier New" panose="02070309020205020404" pitchFamily="49" charset="0"/>
              </a:rPr>
              <a:t>enqueue</a:t>
            </a:r>
            <a:r>
              <a:rPr lang="en-US" altLang="en-US" sz="1400" dirty="0">
                <a:latin typeface="Courier New" panose="02070309020205020404" pitchFamily="49" charset="0"/>
              </a:rPr>
              <a:t>( self, item, priority ):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  </a:t>
            </a:r>
            <a:r>
              <a:rPr lang="en-US" altLang="en-US" sz="1400" b="1" dirty="0">
                <a:latin typeface="Courier New" panose="02070309020205020404" pitchFamily="49" charset="0"/>
              </a:rPr>
              <a:t>assert</a:t>
            </a:r>
            <a:r>
              <a:rPr lang="en-US" altLang="en-US" sz="1400" dirty="0">
                <a:latin typeface="Courier New" panose="02070309020205020404" pitchFamily="49" charset="0"/>
              </a:rPr>
              <a:t> priority &gt;= 0 </a:t>
            </a:r>
            <a:r>
              <a:rPr lang="en-US" altLang="en-US" sz="1400" b="1" dirty="0">
                <a:latin typeface="Courier New" panose="02070309020205020404" pitchFamily="49" charset="0"/>
              </a:rPr>
              <a:t>and</a:t>
            </a:r>
            <a:r>
              <a:rPr lang="en-US" altLang="en-US" sz="1400" dirty="0">
                <a:latin typeface="Courier New" panose="02070309020205020404" pitchFamily="49" charset="0"/>
              </a:rPr>
              <a:t> priority &lt; </a:t>
            </a:r>
            <a:r>
              <a:rPr lang="en-US" altLang="en-US" sz="1400" dirty="0" err="1">
                <a:latin typeface="Courier New" panose="02070309020205020404" pitchFamily="49" charset="0"/>
              </a:rPr>
              <a:t>len</a:t>
            </a:r>
            <a:r>
              <a:rPr lang="en-US" altLang="en-US" sz="1400" dirty="0">
                <a:latin typeface="Courier New" panose="02070309020205020404" pitchFamily="49" charset="0"/>
              </a:rPr>
              <a:t>(self._</a:t>
            </a:r>
            <a:r>
              <a:rPr lang="en-US" altLang="en-US" sz="1400" dirty="0" err="1">
                <a:latin typeface="Courier New" panose="02070309020205020404" pitchFamily="49" charset="0"/>
              </a:rPr>
              <a:t>qlevels</a:t>
            </a:r>
            <a:r>
              <a:rPr lang="en-US" altLang="en-US" sz="1400" dirty="0">
                <a:latin typeface="Courier New" panose="02070309020205020404" pitchFamily="49" charset="0"/>
              </a:rPr>
              <a:t>), \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         "Invalid priority level."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  self._</a:t>
            </a:r>
            <a:r>
              <a:rPr lang="en-US" altLang="en-US" sz="1400" dirty="0" err="1">
                <a:latin typeface="Courier New" panose="02070309020205020404" pitchFamily="49" charset="0"/>
              </a:rPr>
              <a:t>qlevels</a:t>
            </a:r>
            <a:r>
              <a:rPr lang="en-US" altLang="en-US" sz="1400" dirty="0">
                <a:latin typeface="Courier New" panose="02070309020205020404" pitchFamily="49" charset="0"/>
              </a:rPr>
              <a:t>[priority</a:t>
            </a:r>
            <a:r>
              <a:rPr lang="en-US" altLang="en-US" sz="1400" dirty="0">
                <a:latin typeface="Courier New" panose="02070309020205020404" pitchFamily="49" charset="0"/>
              </a:rPr>
              <a:t>].</a:t>
            </a:r>
            <a:r>
              <a:rPr lang="en-US" altLang="en-US" sz="1400" dirty="0" err="1">
                <a:latin typeface="Courier New" panose="02070309020205020404" pitchFamily="49" charset="0"/>
              </a:rPr>
              <a:t>enqueue</a:t>
            </a:r>
            <a:r>
              <a:rPr lang="en-US" altLang="en-US" sz="1400" dirty="0">
                <a:latin typeface="Courier New" panose="02070309020205020404" pitchFamily="49" charset="0"/>
              </a:rPr>
              <a:t>( item )    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  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</a:t>
            </a:r>
            <a:r>
              <a:rPr lang="en-US" altLang="en-US" sz="1400" b="1" dirty="0" err="1">
                <a:latin typeface="Courier New" panose="02070309020205020404" pitchFamily="49" charset="0"/>
              </a:rPr>
              <a:t>def</a:t>
            </a:r>
            <a:r>
              <a:rPr lang="en-US" altLang="en-US" sz="1400" dirty="0">
                <a:latin typeface="Courier New" panose="02070309020205020404" pitchFamily="49" charset="0"/>
              </a:rPr>
              <a:t> </a:t>
            </a:r>
            <a:r>
              <a:rPr lang="en-US" altLang="en-US" sz="1400" dirty="0" err="1">
                <a:latin typeface="Courier New" panose="02070309020205020404" pitchFamily="49" charset="0"/>
              </a:rPr>
              <a:t>dequeue</a:t>
            </a:r>
            <a:r>
              <a:rPr lang="en-US" altLang="en-US" sz="1400" dirty="0">
                <a:latin typeface="Courier New" panose="02070309020205020404" pitchFamily="49" charset="0"/>
              </a:rPr>
              <a:t>( self ) :</a:t>
            </a:r>
          </a:p>
          <a:p>
            <a:pPr>
              <a:lnSpc>
                <a:spcPct val="94000"/>
              </a:lnSpc>
            </a:pPr>
            <a:r>
              <a:rPr lang="en-US" altLang="en-US" sz="1400" i="1" dirty="0">
                <a:solidFill>
                  <a:srgbClr val="003B7C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sz="1400" i="1" dirty="0">
                <a:solidFill>
                  <a:srgbClr val="003B7C"/>
                </a:solidFill>
                <a:latin typeface="Courier New" panose="02070309020205020404" pitchFamily="49" charset="0"/>
              </a:rPr>
              <a:t># </a:t>
            </a:r>
            <a:r>
              <a:rPr lang="en-US" altLang="en-US" sz="1400" i="1" dirty="0">
                <a:solidFill>
                  <a:srgbClr val="003B7C"/>
                </a:solidFill>
                <a:latin typeface="Courier New" panose="02070309020205020404" pitchFamily="49" charset="0"/>
              </a:rPr>
              <a:t>Make sure the queue is not empty.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  </a:t>
            </a:r>
            <a:r>
              <a:rPr lang="en-US" altLang="en-US" sz="1400" b="1" dirty="0">
                <a:latin typeface="Courier New" panose="02070309020205020404" pitchFamily="49" charset="0"/>
              </a:rPr>
              <a:t>assert not</a:t>
            </a:r>
            <a:r>
              <a:rPr lang="en-US" altLang="en-US" sz="1400" dirty="0">
                <a:latin typeface="Courier New" panose="02070309020205020404" pitchFamily="49" charset="0"/>
              </a:rPr>
              <a:t> </a:t>
            </a:r>
            <a:r>
              <a:rPr lang="en-US" altLang="en-US" sz="1400" dirty="0" err="1">
                <a:latin typeface="Courier New" panose="02070309020205020404" pitchFamily="49" charset="0"/>
              </a:rPr>
              <a:t>self.is_empty</a:t>
            </a:r>
            <a:r>
              <a:rPr lang="en-US" altLang="en-US" sz="1400" dirty="0">
                <a:latin typeface="Courier New" panose="02070309020205020404" pitchFamily="49" charset="0"/>
              </a:rPr>
              <a:t>(), "Cannot </a:t>
            </a:r>
            <a:r>
              <a:rPr lang="en-US" altLang="en-US" sz="1400" dirty="0" err="1">
                <a:latin typeface="Courier New" panose="02070309020205020404" pitchFamily="49" charset="0"/>
              </a:rPr>
              <a:t>dequeue</a:t>
            </a:r>
            <a:r>
              <a:rPr lang="en-US" altLang="en-US" sz="1400" dirty="0">
                <a:latin typeface="Courier New" panose="02070309020205020404" pitchFamily="49" charset="0"/>
              </a:rPr>
              <a:t> from an empty queue."    </a:t>
            </a:r>
          </a:p>
          <a:p>
            <a:pPr>
              <a:lnSpc>
                <a:spcPct val="94000"/>
              </a:lnSpc>
            </a:pPr>
            <a:endParaRPr lang="en-US" altLang="en-US" sz="1400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400" i="1" dirty="0">
                <a:solidFill>
                  <a:srgbClr val="003B7C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sz="1400" i="1" dirty="0">
                <a:solidFill>
                  <a:srgbClr val="003B7C"/>
                </a:solidFill>
                <a:latin typeface="Courier New" panose="02070309020205020404" pitchFamily="49" charset="0"/>
              </a:rPr>
              <a:t># </a:t>
            </a:r>
            <a:r>
              <a:rPr lang="en-US" altLang="en-US" sz="1400" i="1" dirty="0">
                <a:solidFill>
                  <a:srgbClr val="003B7C"/>
                </a:solidFill>
                <a:latin typeface="Courier New" panose="02070309020205020404" pitchFamily="49" charset="0"/>
              </a:rPr>
              <a:t>Find the first non-empty queue. </a:t>
            </a:r>
            <a:endParaRPr lang="en-US" altLang="en-US" sz="1400" i="1" dirty="0">
              <a:solidFill>
                <a:srgbClr val="003B7C"/>
              </a:solidFill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400" i="1" dirty="0">
                <a:solidFill>
                  <a:srgbClr val="003B7C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sz="1400" dirty="0" err="1">
                <a:solidFill>
                  <a:schemeClr val="tx1"/>
                </a:solidFill>
                <a:latin typeface="Courier New" panose="02070309020205020404" pitchFamily="49" charset="0"/>
              </a:rPr>
              <a:t>top_index</a:t>
            </a:r>
            <a:r>
              <a:rPr lang="en-US" altLang="en-US" sz="1400" dirty="0">
                <a:solidFill>
                  <a:schemeClr val="tx1"/>
                </a:solidFill>
                <a:latin typeface="Courier New" panose="02070309020205020404" pitchFamily="49" charset="0"/>
              </a:rPr>
              <a:t> = </a:t>
            </a:r>
            <a:r>
              <a:rPr lang="en-US" altLang="en-US" sz="1400" dirty="0" err="1">
                <a:solidFill>
                  <a:schemeClr val="tx1"/>
                </a:solidFill>
                <a:latin typeface="Courier New" panose="02070309020205020404" pitchFamily="49" charset="0"/>
              </a:rPr>
              <a:t>self.find_top_priority_queue</a:t>
            </a:r>
            <a:r>
              <a:rPr lang="en-US" altLang="en-US" sz="1400" dirty="0">
                <a:solidFill>
                  <a:schemeClr val="tx1"/>
                </a:solidFill>
                <a:latin typeface="Courier New" panose="02070309020205020404" pitchFamily="49" charset="0"/>
              </a:rPr>
              <a:t>()   </a:t>
            </a:r>
            <a:endParaRPr lang="en-US" altLang="en-US" sz="1400" dirty="0">
              <a:solidFill>
                <a:schemeClr val="tx1"/>
              </a:solidFill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endParaRPr lang="en-US" altLang="en-US" sz="1400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400" i="1" dirty="0">
                <a:solidFill>
                  <a:srgbClr val="003B7C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sz="1400" i="1" dirty="0">
                <a:solidFill>
                  <a:srgbClr val="003B7C"/>
                </a:solidFill>
                <a:latin typeface="Courier New" panose="02070309020205020404" pitchFamily="49" charset="0"/>
              </a:rPr>
              <a:t># </a:t>
            </a:r>
            <a:r>
              <a:rPr lang="en-US" altLang="en-US" sz="1400" i="1" dirty="0">
                <a:solidFill>
                  <a:srgbClr val="003B7C"/>
                </a:solidFill>
                <a:latin typeface="Courier New" panose="02070309020205020404" pitchFamily="49" charset="0"/>
              </a:rPr>
              <a:t>We know the queue is not empty, so </a:t>
            </a:r>
            <a:r>
              <a:rPr lang="en-US" altLang="en-US" sz="1400" i="1" dirty="0" err="1">
                <a:solidFill>
                  <a:srgbClr val="003B7C"/>
                </a:solidFill>
                <a:latin typeface="Courier New" panose="02070309020205020404" pitchFamily="49" charset="0"/>
              </a:rPr>
              <a:t>dequeue</a:t>
            </a:r>
            <a:r>
              <a:rPr lang="en-US" altLang="en-US" sz="1400" i="1" dirty="0">
                <a:solidFill>
                  <a:srgbClr val="003B7C"/>
                </a:solidFill>
                <a:latin typeface="Courier New" panose="02070309020205020404" pitchFamily="49" charset="0"/>
              </a:rPr>
              <a:t> from the </a:t>
            </a:r>
            <a:r>
              <a:rPr lang="en-US" altLang="en-US" sz="1400" i="1" dirty="0" err="1">
                <a:solidFill>
                  <a:srgbClr val="003B7C"/>
                </a:solidFill>
                <a:latin typeface="Courier New" panose="02070309020205020404" pitchFamily="49" charset="0"/>
              </a:rPr>
              <a:t>ith</a:t>
            </a:r>
            <a:r>
              <a:rPr lang="en-US" altLang="en-US" sz="1400" i="1" dirty="0">
                <a:solidFill>
                  <a:srgbClr val="003B7C"/>
                </a:solidFill>
                <a:latin typeface="Courier New" panose="02070309020205020404" pitchFamily="49" charset="0"/>
              </a:rPr>
              <a:t> queue. 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  </a:t>
            </a:r>
            <a:r>
              <a:rPr lang="en-US" altLang="en-US" sz="1400" b="1" dirty="0">
                <a:latin typeface="Courier New" panose="02070309020205020404" pitchFamily="49" charset="0"/>
              </a:rPr>
              <a:t>return</a:t>
            </a:r>
            <a:r>
              <a:rPr lang="en-US" altLang="en-US" sz="1400" dirty="0">
                <a:latin typeface="Courier New" panose="02070309020205020404" pitchFamily="49" charset="0"/>
              </a:rPr>
              <a:t> </a:t>
            </a:r>
            <a:r>
              <a:rPr lang="en-US" altLang="en-US" sz="1400" dirty="0" err="1">
                <a:latin typeface="Courier New" panose="02070309020205020404" pitchFamily="49" charset="0"/>
              </a:rPr>
              <a:t>self._</a:t>
            </a:r>
            <a:r>
              <a:rPr lang="en-US" altLang="en-US" sz="1400" dirty="0" err="1">
                <a:latin typeface="Courier New" panose="02070309020205020404" pitchFamily="49" charset="0"/>
              </a:rPr>
              <a:t>qlevels</a:t>
            </a:r>
            <a:r>
              <a:rPr lang="en-US" altLang="en-US" sz="1400" dirty="0">
                <a:latin typeface="Courier New" panose="02070309020205020404" pitchFamily="49" charset="0"/>
              </a:rPr>
              <a:t>[</a:t>
            </a:r>
            <a:r>
              <a:rPr lang="en-US" altLang="en-US" sz="1400" dirty="0" err="1">
                <a:latin typeface="Courier New" panose="02070309020205020404" pitchFamily="49" charset="0"/>
              </a:rPr>
              <a:t>top_index</a:t>
            </a:r>
            <a:r>
              <a:rPr lang="en-US" altLang="en-US" sz="1400" dirty="0">
                <a:latin typeface="Courier New" panose="02070309020205020404" pitchFamily="49" charset="0"/>
              </a:rPr>
              <a:t>].</a:t>
            </a:r>
            <a:r>
              <a:rPr lang="en-US" altLang="en-US" sz="1400" dirty="0" err="1">
                <a:latin typeface="Courier New" panose="02070309020205020404" pitchFamily="49" charset="0"/>
              </a:rPr>
              <a:t>dequeue</a:t>
            </a:r>
            <a:r>
              <a:rPr lang="en-US" altLang="en-US" sz="1400" dirty="0">
                <a:latin typeface="Courier New" panose="02070309020205020404" pitchFamily="49" charset="0"/>
              </a:rPr>
              <a:t>()</a:t>
            </a:r>
          </a:p>
        </p:txBody>
      </p:sp>
      <p:sp>
        <p:nvSpPr>
          <p:cNvPr id="38916" name="AutoShape 4"/>
          <p:cNvSpPr>
            <a:spLocks noChangeArrowheads="1"/>
          </p:cNvSpPr>
          <p:nvPr/>
        </p:nvSpPr>
        <p:spPr bwMode="auto">
          <a:xfrm>
            <a:off x="5964120" y="933390"/>
            <a:ext cx="1244160" cy="155520"/>
          </a:xfrm>
          <a:prstGeom prst="roundRect">
            <a:avLst>
              <a:gd name="adj" fmla="val 694"/>
            </a:avLst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9601" rIns="0" bIns="0" anchor="ctr" anchorCtr="1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 algn="ctr"/>
            <a:r>
              <a:rPr lang="en-US" altLang="en-US" sz="1088">
                <a:solidFill>
                  <a:srgbClr val="FFFFFF"/>
                </a:solidFill>
              </a:rPr>
              <a:t>bpriorityq.py</a:t>
            </a:r>
          </a:p>
        </p:txBody>
      </p:sp>
    </p:spTree>
    <p:extLst>
      <p:ext uri="{BB962C8B-B14F-4D97-AF65-F5344CB8AC3E}">
        <p14:creationId xmlns:p14="http://schemas.microsoft.com/office/powerpoint/2010/main" val="786875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292A8615-1B84-4BDD-AB89-06C8AB195EB2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38913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 fontScale="90000"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/>
              <a:t>Bounded Priority Q Implementation</a:t>
            </a:r>
          </a:p>
        </p:txBody>
      </p:sp>
      <p:sp>
        <p:nvSpPr>
          <p:cNvPr id="38914" name="Line 2"/>
          <p:cNvSpPr>
            <a:spLocks noChangeShapeType="1"/>
          </p:cNvSpPr>
          <p:nvPr/>
        </p:nvSpPr>
        <p:spPr bwMode="auto">
          <a:xfrm>
            <a:off x="2076120" y="1088911"/>
            <a:ext cx="5132160" cy="1080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225"/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235879" y="1350110"/>
            <a:ext cx="6542925" cy="343332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wrap="none" lIns="0" tIns="8229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endParaRPr lang="en-US" altLang="en-US" sz="1088" i="1" dirty="0">
              <a:solidFill>
                <a:srgbClr val="003B7C"/>
              </a:solidFill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600" b="1" dirty="0">
                <a:latin typeface="Courier New" panose="02070309020205020404" pitchFamily="49" charset="0"/>
              </a:rPr>
              <a:t>class</a:t>
            </a:r>
            <a:r>
              <a:rPr lang="en-US" altLang="en-US" sz="1600" dirty="0">
                <a:latin typeface="Courier New" panose="02070309020205020404" pitchFamily="49" charset="0"/>
              </a:rPr>
              <a:t> </a:t>
            </a:r>
            <a:r>
              <a:rPr lang="en-US" altLang="en-US" sz="1600" dirty="0" err="1">
                <a:latin typeface="Courier New" panose="02070309020205020404" pitchFamily="49" charset="0"/>
              </a:rPr>
              <a:t>BPriorityQueue</a:t>
            </a:r>
            <a:r>
              <a:rPr lang="en-US" altLang="en-US" sz="1600" dirty="0">
                <a:latin typeface="Courier New" panose="02070309020205020404" pitchFamily="49" charset="0"/>
              </a:rPr>
              <a:t> :</a:t>
            </a:r>
          </a:p>
          <a:p>
            <a:pPr>
              <a:lnSpc>
                <a:spcPct val="94000"/>
              </a:lnSpc>
            </a:pPr>
            <a:r>
              <a:rPr lang="en-US" altLang="en-US" sz="1600" i="1" dirty="0">
                <a:solidFill>
                  <a:srgbClr val="003B7C"/>
                </a:solidFill>
                <a:latin typeface="Courier New" panose="02070309020205020404" pitchFamily="49" charset="0"/>
              </a:rPr>
              <a:t># </a:t>
            </a:r>
            <a:r>
              <a:rPr lang="en-US" altLang="en-US" sz="1600" i="1" dirty="0">
                <a:solidFill>
                  <a:srgbClr val="003B7C"/>
                </a:solidFill>
                <a:latin typeface="Courier New" panose="02070309020205020404" pitchFamily="49" charset="0"/>
              </a:rPr>
              <a:t>...</a:t>
            </a:r>
          </a:p>
          <a:p>
            <a:pPr>
              <a:lnSpc>
                <a:spcPct val="94000"/>
              </a:lnSpc>
            </a:pPr>
            <a:r>
              <a:rPr lang="en-US" altLang="en-US" sz="1600" i="1" dirty="0">
                <a:solidFill>
                  <a:srgbClr val="003B7C"/>
                </a:solidFill>
                <a:latin typeface="Courier New" panose="02070309020205020404" pitchFamily="49" charset="0"/>
              </a:rPr>
              <a:t>   </a:t>
            </a:r>
            <a:r>
              <a:rPr lang="en-US" altLang="en-US" sz="1600" dirty="0">
                <a:solidFill>
                  <a:schemeClr val="tx1"/>
                </a:solidFill>
                <a:latin typeface="Courier New" panose="02070309020205020404" pitchFamily="49" charset="0"/>
              </a:rPr>
              <a:t>def </a:t>
            </a:r>
            <a:r>
              <a:rPr lang="en-US" altLang="en-US" sz="1600" dirty="0" err="1">
                <a:solidFill>
                  <a:schemeClr val="tx1"/>
                </a:solidFill>
                <a:latin typeface="Courier New" panose="02070309020205020404" pitchFamily="49" charset="0"/>
              </a:rPr>
              <a:t>find_top_priority_queue</a:t>
            </a:r>
            <a:r>
              <a:rPr lang="en-US" altLang="en-US" sz="1600" dirty="0">
                <a:solidFill>
                  <a:schemeClr val="tx1"/>
                </a:solidFill>
                <a:latin typeface="Courier New" panose="02070309020205020404" pitchFamily="49" charset="0"/>
              </a:rPr>
              <a:t>(self):</a:t>
            </a:r>
          </a:p>
          <a:p>
            <a:pPr>
              <a:lnSpc>
                <a:spcPct val="94000"/>
              </a:lnSpc>
            </a:pPr>
            <a:r>
              <a:rPr lang="en-US" altLang="en-US" sz="1600" dirty="0">
                <a:solidFill>
                  <a:schemeClr val="tx1"/>
                </a:solidFill>
                <a:latin typeface="Courier New" panose="02070309020205020404" pitchFamily="49" charset="0"/>
              </a:rPr>
              <a:t>      # find the first non-empty queue, </a:t>
            </a:r>
            <a:endParaRPr lang="en-US" altLang="en-US" sz="1600" dirty="0" smtClean="0">
              <a:solidFill>
                <a:schemeClr val="tx1"/>
              </a:solidFill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600" dirty="0">
                <a:solidFill>
                  <a:schemeClr val="tx1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Courier New" panose="02070309020205020404" pitchFamily="49" charset="0"/>
              </a:rPr>
              <a:t>     # a.k.a</a:t>
            </a:r>
            <a:r>
              <a:rPr lang="en-US" altLang="en-US" sz="1600" dirty="0">
                <a:solidFill>
                  <a:schemeClr val="tx1"/>
                </a:solidFill>
                <a:latin typeface="Courier New" panose="02070309020205020404" pitchFamily="49" charset="0"/>
              </a:rPr>
              <a:t>. </a:t>
            </a:r>
            <a:r>
              <a:rPr lang="en-US" altLang="en-US" sz="1600" dirty="0">
                <a:solidFill>
                  <a:schemeClr val="tx1"/>
                </a:solidFill>
                <a:latin typeface="Courier New" panose="02070309020205020404" pitchFamily="49" charset="0"/>
              </a:rPr>
              <a:t>highest priority</a:t>
            </a:r>
            <a:endParaRPr lang="en-US" altLang="en-US" sz="1600" dirty="0">
              <a:solidFill>
                <a:schemeClr val="tx1"/>
              </a:solidFill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600" dirty="0">
                <a:latin typeface="Courier New" panose="02070309020205020404" pitchFamily="49" charset="0"/>
              </a:rPr>
              <a:t>  </a:t>
            </a:r>
            <a:r>
              <a:rPr lang="en-US" altLang="en-US" sz="1600" dirty="0">
                <a:latin typeface="Courier New" panose="02070309020205020404" pitchFamily="49" charset="0"/>
              </a:rPr>
              <a:t>    </a:t>
            </a:r>
            <a:r>
              <a:rPr lang="en-US" altLang="en-US" sz="1600" dirty="0" err="1">
                <a:latin typeface="Courier New" panose="02070309020205020404" pitchFamily="49" charset="0"/>
              </a:rPr>
              <a:t>i</a:t>
            </a:r>
            <a:r>
              <a:rPr lang="en-US" altLang="en-US" sz="1600" dirty="0">
                <a:latin typeface="Courier New" panose="02070309020205020404" pitchFamily="49" charset="0"/>
              </a:rPr>
              <a:t> = 0</a:t>
            </a:r>
          </a:p>
          <a:p>
            <a:pPr>
              <a:lnSpc>
                <a:spcPct val="94000"/>
              </a:lnSpc>
            </a:pPr>
            <a:r>
              <a:rPr lang="en-US" altLang="en-US" sz="1600" dirty="0">
                <a:latin typeface="Courier New" panose="02070309020205020404" pitchFamily="49" charset="0"/>
              </a:rPr>
              <a:t>      p = </a:t>
            </a:r>
            <a:r>
              <a:rPr lang="en-US" altLang="en-US" sz="1600" dirty="0" err="1">
                <a:latin typeface="Courier New" panose="02070309020205020404" pitchFamily="49" charset="0"/>
              </a:rPr>
              <a:t>len</a:t>
            </a:r>
            <a:r>
              <a:rPr lang="en-US" altLang="en-US" sz="1600" dirty="0">
                <a:latin typeface="Courier New" panose="02070309020205020404" pitchFamily="49" charset="0"/>
              </a:rPr>
              <a:t>(</a:t>
            </a:r>
            <a:r>
              <a:rPr lang="en-US" altLang="en-US" sz="1600" dirty="0" err="1">
                <a:latin typeface="Courier New" panose="02070309020205020404" pitchFamily="49" charset="0"/>
              </a:rPr>
              <a:t>self._qlevels</a:t>
            </a:r>
            <a:r>
              <a:rPr lang="en-US" altLang="en-US" sz="1600" dirty="0">
                <a:latin typeface="Courier New" panose="02070309020205020404" pitchFamily="49" charset="0"/>
              </a:rPr>
              <a:t>)    </a:t>
            </a:r>
          </a:p>
          <a:p>
            <a:pPr>
              <a:lnSpc>
                <a:spcPct val="94000"/>
              </a:lnSpc>
            </a:pPr>
            <a:r>
              <a:rPr lang="en-US" altLang="en-US" sz="1600" dirty="0">
                <a:latin typeface="Courier New" panose="02070309020205020404" pitchFamily="49" charset="0"/>
              </a:rPr>
              <a:t>      </a:t>
            </a:r>
            <a:r>
              <a:rPr lang="en-US" altLang="en-US" sz="1600" b="1" dirty="0">
                <a:latin typeface="Courier New" panose="02070309020205020404" pitchFamily="49" charset="0"/>
              </a:rPr>
              <a:t>while</a:t>
            </a:r>
            <a:r>
              <a:rPr lang="en-US" altLang="en-US" sz="1600" dirty="0">
                <a:latin typeface="Courier New" panose="02070309020205020404" pitchFamily="49" charset="0"/>
              </a:rPr>
              <a:t> </a:t>
            </a:r>
            <a:r>
              <a:rPr lang="en-US" altLang="en-US" sz="1600" dirty="0" err="1">
                <a:latin typeface="Courier New" panose="02070309020205020404" pitchFamily="49" charset="0"/>
              </a:rPr>
              <a:t>i</a:t>
            </a:r>
            <a:r>
              <a:rPr lang="en-US" altLang="en-US" sz="1600" dirty="0">
                <a:latin typeface="Courier New" panose="02070309020205020404" pitchFamily="49" charset="0"/>
              </a:rPr>
              <a:t> &lt; p </a:t>
            </a:r>
            <a:r>
              <a:rPr lang="en-US" altLang="en-US" sz="1600" b="1" dirty="0">
                <a:latin typeface="Courier New" panose="02070309020205020404" pitchFamily="49" charset="0"/>
              </a:rPr>
              <a:t>and </a:t>
            </a:r>
            <a:r>
              <a:rPr lang="en-US" altLang="en-US" sz="1600" dirty="0" err="1">
                <a:latin typeface="Courier New" panose="02070309020205020404" pitchFamily="49" charset="0"/>
              </a:rPr>
              <a:t>self._qlevels</a:t>
            </a:r>
            <a:r>
              <a:rPr lang="en-US" altLang="en-US" sz="1600" dirty="0">
                <a:latin typeface="Courier New" panose="02070309020205020404" pitchFamily="49" charset="0"/>
              </a:rPr>
              <a:t>[</a:t>
            </a:r>
            <a:r>
              <a:rPr lang="en-US" altLang="en-US" sz="1600" dirty="0" err="1">
                <a:latin typeface="Courier New" panose="02070309020205020404" pitchFamily="49" charset="0"/>
              </a:rPr>
              <a:t>i</a:t>
            </a:r>
            <a:r>
              <a:rPr lang="en-US" altLang="en-US" sz="1600" dirty="0">
                <a:latin typeface="Courier New" panose="02070309020205020404" pitchFamily="49" charset="0"/>
              </a:rPr>
              <a:t>].</a:t>
            </a:r>
            <a:r>
              <a:rPr lang="en-US" altLang="en-US" sz="1600" dirty="0" err="1">
                <a:latin typeface="Courier New" panose="02070309020205020404" pitchFamily="49" charset="0"/>
              </a:rPr>
              <a:t>is_empty</a:t>
            </a:r>
            <a:r>
              <a:rPr lang="en-US" altLang="en-US" sz="1600" dirty="0">
                <a:latin typeface="Courier New" panose="02070309020205020404" pitchFamily="49" charset="0"/>
              </a:rPr>
              <a:t>() :</a:t>
            </a:r>
          </a:p>
          <a:p>
            <a:pPr>
              <a:lnSpc>
                <a:spcPct val="94000"/>
              </a:lnSpc>
            </a:pPr>
            <a:r>
              <a:rPr lang="en-US" altLang="en-US" sz="1600" dirty="0">
                <a:latin typeface="Courier New" panose="02070309020205020404" pitchFamily="49" charset="0"/>
              </a:rPr>
              <a:t>         </a:t>
            </a:r>
            <a:r>
              <a:rPr lang="en-US" altLang="en-US" sz="1600" dirty="0" err="1">
                <a:latin typeface="Courier New" panose="02070309020205020404" pitchFamily="49" charset="0"/>
              </a:rPr>
              <a:t>i</a:t>
            </a:r>
            <a:r>
              <a:rPr lang="en-US" altLang="en-US" sz="1600" dirty="0">
                <a:latin typeface="Courier New" panose="02070309020205020404" pitchFamily="49" charset="0"/>
              </a:rPr>
              <a:t> += 1</a:t>
            </a:r>
          </a:p>
          <a:p>
            <a:pPr>
              <a:lnSpc>
                <a:spcPct val="94000"/>
              </a:lnSpc>
            </a:pPr>
            <a:r>
              <a:rPr lang="en-US" altLang="en-US" sz="1600" dirty="0">
                <a:latin typeface="Courier New" panose="02070309020205020404" pitchFamily="49" charset="0"/>
              </a:rPr>
              <a:t>      return </a:t>
            </a:r>
            <a:r>
              <a:rPr lang="en-US" altLang="en-US" sz="1600" dirty="0" err="1">
                <a:latin typeface="Courier New" panose="02070309020205020404" pitchFamily="49" charset="0"/>
              </a:rPr>
              <a:t>i</a:t>
            </a:r>
            <a:endParaRPr lang="en-US" altLang="en-US" sz="1600" dirty="0">
              <a:latin typeface="Courier New" panose="02070309020205020404" pitchFamily="49" charset="0"/>
            </a:endParaRPr>
          </a:p>
        </p:txBody>
      </p:sp>
      <p:sp>
        <p:nvSpPr>
          <p:cNvPr id="38916" name="AutoShape 4"/>
          <p:cNvSpPr>
            <a:spLocks noChangeArrowheads="1"/>
          </p:cNvSpPr>
          <p:nvPr/>
        </p:nvSpPr>
        <p:spPr bwMode="auto">
          <a:xfrm>
            <a:off x="5964120" y="933390"/>
            <a:ext cx="1244160" cy="155520"/>
          </a:xfrm>
          <a:prstGeom prst="roundRect">
            <a:avLst>
              <a:gd name="adj" fmla="val 694"/>
            </a:avLst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9601" rIns="0" bIns="0" anchor="ctr" anchorCtr="1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 algn="ctr"/>
            <a:r>
              <a:rPr lang="en-US" altLang="en-US" sz="1088">
                <a:solidFill>
                  <a:srgbClr val="FFFFFF"/>
                </a:solidFill>
              </a:rPr>
              <a:t>bpriorityq.py</a:t>
            </a:r>
          </a:p>
        </p:txBody>
      </p:sp>
    </p:spTree>
    <p:extLst>
      <p:ext uri="{BB962C8B-B14F-4D97-AF65-F5344CB8AC3E}">
        <p14:creationId xmlns:p14="http://schemas.microsoft.com/office/powerpoint/2010/main" val="40506098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44F66945-B7D2-48DC-B407-B040730CE2D1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34817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 fontScale="90000"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 dirty="0" smtClean="0"/>
              <a:t>3. Unbounded </a:t>
            </a:r>
            <a:r>
              <a:rPr lang="en-US" altLang="en-US" dirty="0"/>
              <a:t>Priority Q: Linked List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7080" y="1242271"/>
            <a:ext cx="7482545" cy="3394440"/>
          </a:xfrm>
          <a:ln/>
        </p:spPr>
        <p:txBody>
          <a:bodyPr/>
          <a:lstStyle/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We can use a singly linked list: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Head and tail references.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Append new entries to the end.</a:t>
            </a:r>
          </a:p>
        </p:txBody>
      </p:sp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281" y="3111875"/>
            <a:ext cx="5527440" cy="1445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1652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ctrTitle"/>
          </p:nvPr>
        </p:nvSpPr>
        <p:spPr>
          <a:ln/>
        </p:spPr>
        <p:txBody>
          <a:bodyPr vert="horz" lIns="91440" tIns="24002" rIns="91440" bIns="4572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b="1" dirty="0" smtClean="0"/>
              <a:t>Priority Queue ADT</a:t>
            </a:r>
            <a:endParaRPr lang="en-US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subTitle" idx="1"/>
          </p:nvPr>
        </p:nvSpPr>
        <p:spPr>
          <a:ln/>
        </p:spPr>
        <p:txBody>
          <a:bodyPr>
            <a:normAutofit/>
          </a:bodyPr>
          <a:lstStyle/>
          <a:p>
            <a:pPr marL="73442">
              <a:buSzPct val="45000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R</a:t>
            </a:r>
            <a:r>
              <a:rPr lang="en-US" dirty="0" smtClean="0"/>
              <a:t>evised based on textbook author’s notes.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4152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81CBD1F3-0929-44C6-8B6F-609DB5D92BFC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35841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/>
              <a:t>Priority Queue Analysis</a:t>
            </a:r>
          </a:p>
        </p:txBody>
      </p:sp>
      <p:graphicFrame>
        <p:nvGraphicFramePr>
          <p:cNvPr id="35842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0893361"/>
              </p:ext>
            </p:extLst>
          </p:nvPr>
        </p:nvGraphicFramePr>
        <p:xfrm>
          <a:off x="2187361" y="2166201"/>
          <a:ext cx="5014440" cy="1779894"/>
        </p:xfrm>
        <a:graphic>
          <a:graphicData uri="http://schemas.openxmlformats.org/drawingml/2006/table">
            <a:tbl>
              <a:tblPr/>
              <a:tblGrid>
                <a:gridCol w="1831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1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08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1055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Queue Operation</a:t>
                      </a:r>
                    </a:p>
                  </a:txBody>
                  <a:tcPr marL="60494" marR="60494" marT="55106" marB="43105" anchor="ctr" horzOverflow="overflow">
                    <a:lnL>
                      <a:noFill/>
                    </a:lnL>
                    <a:lnR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Python List</a:t>
                      </a:r>
                    </a:p>
                  </a:txBody>
                  <a:tcPr marL="24491" marR="24491" marT="36492" marB="24491" anchor="ctr" horzOverflow="overflow">
                    <a:lnL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Linked List</a:t>
                      </a:r>
                    </a:p>
                  </a:txBody>
                  <a:tcPr marL="61229" marR="61229" marT="43840" marB="31839" horzOverflow="overflow">
                    <a:lnL>
                      <a:noFill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055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q = PriorityQueue()</a:t>
                      </a:r>
                    </a:p>
                  </a:txBody>
                  <a:tcPr marL="60494" marR="60494" marT="55106" marB="43105" anchor="ctr" horzOverflow="overflow">
                    <a:lnL>
                      <a:noFill/>
                    </a:lnL>
                    <a:lnR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DE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O(1)</a:t>
                      </a:r>
                    </a:p>
                  </a:txBody>
                  <a:tcPr marL="60494" marR="60494" marT="55106" marB="43105" anchor="ctr" horzOverflow="overflow">
                    <a:lnL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DE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O(1)</a:t>
                      </a:r>
                    </a:p>
                  </a:txBody>
                  <a:tcPr marL="60494" marR="60494" marT="55106" marB="43105" anchor="ctr" horzOverflow="overflow">
                    <a:lnL>
                      <a:noFill/>
                    </a:lnL>
                    <a:lnR>
                      <a:noFill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055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len(q)</a:t>
                      </a:r>
                    </a:p>
                  </a:txBody>
                  <a:tcPr marL="60494" marR="60494" marT="55106" marB="43105" anchor="ctr" horzOverflow="overflow">
                    <a:lnL>
                      <a:noFill/>
                    </a:lnL>
                    <a:lnR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CBA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O(1)</a:t>
                      </a:r>
                    </a:p>
                  </a:txBody>
                  <a:tcPr marL="60494" marR="60494" marT="55106" marB="43105" anchor="ctr" horzOverflow="overflow">
                    <a:lnL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CBA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O(1)</a:t>
                      </a:r>
                    </a:p>
                  </a:txBody>
                  <a:tcPr marL="60494" marR="60494" marT="55106" marB="43105" anchor="ctr" horzOverflow="overflow">
                    <a:lnL>
                      <a:noFill/>
                    </a:lnL>
                    <a:lnR>
                      <a:noFill/>
                    </a:lnR>
                    <a:lnT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CB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1055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q.is_empty</a:t>
                      </a: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()</a:t>
                      </a:r>
                    </a:p>
                  </a:txBody>
                  <a:tcPr marL="60494" marR="60494" marT="55106" marB="43105" anchor="ctr" horzOverflow="overflow">
                    <a:lnL>
                      <a:noFill/>
                    </a:lnL>
                    <a:lnR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DE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O(1)</a:t>
                      </a:r>
                    </a:p>
                  </a:txBody>
                  <a:tcPr marL="60494" marR="60494" marT="55106" marB="43105" anchor="ctr" horzOverflow="overflow">
                    <a:lnL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DE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O(1)</a:t>
                      </a:r>
                    </a:p>
                  </a:txBody>
                  <a:tcPr marL="60494" marR="60494" marT="55106" marB="43105" anchor="ctr" horzOverflow="overflow">
                    <a:lnL>
                      <a:noFill/>
                    </a:lnL>
                    <a:lnR>
                      <a:noFill/>
                    </a:lnR>
                    <a:lnT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1055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q.enqueue(x)</a:t>
                      </a:r>
                    </a:p>
                  </a:txBody>
                  <a:tcPr marL="60494" marR="60494" marT="55106" marB="43105" anchor="ctr" horzOverflow="overflow">
                    <a:lnL>
                      <a:noFill/>
                    </a:lnL>
                    <a:lnR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CBA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O(n)</a:t>
                      </a:r>
                    </a:p>
                  </a:txBody>
                  <a:tcPr marL="60494" marR="60494" marT="55106" marB="43105" anchor="ctr" horzOverflow="overflow">
                    <a:lnL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CBA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O(1)</a:t>
                      </a:r>
                    </a:p>
                  </a:txBody>
                  <a:tcPr marL="60494" marR="60494" marT="55106" marB="43105" anchor="ctr" horzOverflow="overflow">
                    <a:lnL>
                      <a:noFill/>
                    </a:lnL>
                    <a:lnR>
                      <a:noFill/>
                    </a:lnR>
                    <a:lnT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CB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1055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x = q.dequeue()</a:t>
                      </a:r>
                    </a:p>
                  </a:txBody>
                  <a:tcPr marL="60494" marR="60494" marT="55106" marB="43105" anchor="ctr" horzOverflow="overflow">
                    <a:lnL>
                      <a:noFill/>
                    </a:lnL>
                    <a:lnR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DE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O(n)</a:t>
                      </a:r>
                    </a:p>
                  </a:txBody>
                  <a:tcPr marL="60494" marR="60494" marT="55106" marB="43105" anchor="ctr" horzOverflow="overflow">
                    <a:lnL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DE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O(n)</a:t>
                      </a:r>
                    </a:p>
                  </a:txBody>
                  <a:tcPr marL="60494" marR="60494" marT="55106" marB="43105" anchor="ctr" horzOverflow="overflow">
                    <a:lnL>
                      <a:noFill/>
                    </a:lnL>
                    <a:lnR>
                      <a:noFill/>
                    </a:lnR>
                    <a:lnT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5884" name="Rectangle 44"/>
          <p:cNvSpPr>
            <a:spLocks noGrp="1" noChangeArrowheads="1"/>
          </p:cNvSpPr>
          <p:nvPr>
            <p:ph type="body" idx="1"/>
          </p:nvPr>
        </p:nvSpPr>
        <p:spPr>
          <a:xfrm>
            <a:off x="1815841" y="1242271"/>
            <a:ext cx="5744520" cy="3394440"/>
          </a:xfrm>
          <a:ln/>
        </p:spPr>
        <p:txBody>
          <a:bodyPr/>
          <a:lstStyle/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/>
              <a:t>The worst case analysis for the two implementations.</a:t>
            </a:r>
          </a:p>
        </p:txBody>
      </p:sp>
    </p:spTree>
    <p:extLst>
      <p:ext uri="{BB962C8B-B14F-4D97-AF65-F5344CB8AC3E}">
        <p14:creationId xmlns:p14="http://schemas.microsoft.com/office/powerpoint/2010/main" val="42505151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44F66945-B7D2-48DC-B407-B040730CE2D1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34817" name="Rectangle 1"/>
          <p:cNvSpPr>
            <a:spLocks noGrp="1" noChangeArrowheads="1"/>
          </p:cNvSpPr>
          <p:nvPr>
            <p:ph type="title"/>
          </p:nvPr>
        </p:nvSpPr>
        <p:spPr>
          <a:xfrm>
            <a:off x="754375" y="205471"/>
            <a:ext cx="6920466" cy="858600"/>
          </a:xfrm>
          <a:ln/>
        </p:spPr>
        <p:txBody>
          <a:bodyPr vert="horz" lIns="68580" tIns="24002" rIns="68580" bIns="34290" rtlCol="0" anchor="ctr">
            <a:normAutofit fontScale="90000"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 dirty="0" smtClean="0"/>
              <a:t>3a. Unbounded </a:t>
            </a:r>
            <a:r>
              <a:rPr lang="en-US" altLang="en-US" dirty="0"/>
              <a:t>Priority Q: Linked List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7080" y="1242271"/>
            <a:ext cx="7482545" cy="3394440"/>
          </a:xfrm>
          <a:ln/>
        </p:spPr>
        <p:txBody>
          <a:bodyPr/>
          <a:lstStyle/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We can use a singly linked list: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Head and tail references.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 smtClean="0"/>
              <a:t>Insert (</a:t>
            </a:r>
            <a:r>
              <a:rPr lang="en-US" altLang="en-US" dirty="0" err="1" smtClean="0"/>
              <a:t>enqueue</a:t>
            </a:r>
            <a:r>
              <a:rPr lang="en-US" altLang="en-US" dirty="0" smtClean="0"/>
              <a:t>) new item at the correct place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 smtClean="0"/>
              <a:t>Remove (dequeuer) at the beginning of the queue.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567679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Implement </a:t>
            </a:r>
            <a:r>
              <a:rPr lang="en-US" dirty="0" err="1" smtClean="0"/>
              <a:t>enqueue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task is to implement the </a:t>
            </a:r>
            <a:r>
              <a:rPr lang="en-US" dirty="0" err="1" smtClean="0"/>
              <a:t>enqueue</a:t>
            </a:r>
            <a:r>
              <a:rPr lang="en-US" dirty="0" smtClean="0"/>
              <a:t>() method for a linked list based </a:t>
            </a:r>
            <a:r>
              <a:rPr lang="en-US" smtClean="0"/>
              <a:t>queue </a:t>
            </a:r>
            <a:r>
              <a:rPr lang="en-US" smtClean="0"/>
              <a:t>as in 3a in </a:t>
            </a:r>
            <a:r>
              <a:rPr lang="en-US" dirty="0" smtClean="0"/>
              <a:t>which other necessary methods have been implemented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89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574F04FA-3803-4175-B9F1-F548E2650C63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solidFill>
            <a:srgbClr val="E6E6E6"/>
          </a:solidFill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Priority Queues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815841" y="1242271"/>
            <a:ext cx="5744520" cy="3394440"/>
          </a:xfrm>
          <a:ln/>
        </p:spPr>
        <p:txBody>
          <a:bodyPr/>
          <a:lstStyle/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Some applications require the use of a queue in which items are assigned a priority.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higher priority items are </a:t>
            </a:r>
            <a:r>
              <a:rPr lang="en-US" altLang="en-US" dirty="0" err="1"/>
              <a:t>dequeued</a:t>
            </a:r>
            <a:r>
              <a:rPr lang="en-US" altLang="en-US" dirty="0"/>
              <a:t> first.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items with equal priority still follow FIFO</a:t>
            </a:r>
            <a:r>
              <a:rPr lang="en-US" altLang="en-US" dirty="0" smtClean="0"/>
              <a:t>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058929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Operating systems such as Linux use priority queues to manage their jobs (try e.g., the </a:t>
            </a:r>
            <a:r>
              <a:rPr lang="en-US" b="1" dirty="0" smtClean="0"/>
              <a:t>top</a:t>
            </a:r>
            <a:r>
              <a:rPr lang="en-US" dirty="0" smtClean="0"/>
              <a:t> command)</a:t>
            </a:r>
          </a:p>
          <a:p>
            <a:r>
              <a:rPr lang="en-US" dirty="0" smtClean="0"/>
              <a:t>Simulations use priority queues to manage events to be simulated</a:t>
            </a:r>
          </a:p>
          <a:p>
            <a:r>
              <a:rPr lang="en-US" dirty="0" smtClean="0"/>
              <a:t>All other FIFO queues, e.g., online shopping queues are special cases of priority queue, that is, </a:t>
            </a:r>
            <a:r>
              <a:rPr lang="en-US" dirty="0" smtClean="0"/>
              <a:t>time of arrival </a:t>
            </a:r>
            <a:r>
              <a:rPr lang="en-US" dirty="0" smtClean="0"/>
              <a:t>is the priority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39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F25A52E7-BE89-4896-A029-AB1E58F8AA33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/>
              <a:t>The Priority Queue ADT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4376" y="990521"/>
            <a:ext cx="7177134" cy="3394440"/>
          </a:xfrm>
          <a:ln/>
        </p:spPr>
        <p:txBody>
          <a:bodyPr>
            <a:normAutofit fontScale="92500" lnSpcReduction="10000"/>
          </a:bodyPr>
          <a:lstStyle/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A </a:t>
            </a:r>
            <a:r>
              <a:rPr lang="en-US" altLang="en-US" i="1" dirty="0">
                <a:solidFill>
                  <a:srgbClr val="003B7C"/>
                </a:solidFill>
              </a:rPr>
              <a:t>priority queue</a:t>
            </a:r>
            <a:r>
              <a:rPr lang="en-US" altLang="en-US" dirty="0">
                <a:solidFill>
                  <a:srgbClr val="003B7C"/>
                </a:solidFill>
              </a:rPr>
              <a:t> </a:t>
            </a:r>
            <a:r>
              <a:rPr lang="en-US" altLang="en-US" dirty="0"/>
              <a:t>is a queue in which each item is assigned a priority and items with a higher priority are removed before those with lower priority.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Integer values are used for the priorities.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Smaller integers have a higher priority</a:t>
            </a:r>
            <a:r>
              <a:rPr lang="en-US" altLang="en-US" dirty="0" smtClean="0"/>
              <a:t>. Other arrangements, such as larger values represent higher priority </a:t>
            </a:r>
            <a:r>
              <a:rPr lang="en-US" altLang="en-US" dirty="0" smtClean="0"/>
              <a:t>are possible.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235024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 dirty="0"/>
              <a:t>The </a:t>
            </a:r>
            <a:r>
              <a:rPr lang="en-US" altLang="en-US" dirty="0" smtClean="0"/>
              <a:t>Operations</a:t>
            </a:r>
            <a:endParaRPr lang="en-US" alt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A52E7-BE89-4896-A029-AB1E58F8AA33}" type="slidenum">
              <a:rPr lang="en-US" altLang="en-US"/>
              <a:pPr/>
              <a:t>6</a:t>
            </a:fld>
            <a:endParaRPr lang="en-US" altLang="en-US"/>
          </a:p>
        </p:txBody>
      </p:sp>
      <p:graphicFrame>
        <p:nvGraphicFramePr>
          <p:cNvPr id="26627" name="Group 3"/>
          <p:cNvGraphicFramePr>
            <a:graphicFrameLocks noGrp="1"/>
          </p:cNvGraphicFramePr>
          <p:nvPr>
            <p:extLst/>
          </p:nvPr>
        </p:nvGraphicFramePr>
        <p:xfrm>
          <a:off x="2652581" y="1544758"/>
          <a:ext cx="2814480" cy="2096745"/>
        </p:xfrm>
        <a:graphic>
          <a:graphicData uri="http://schemas.openxmlformats.org/drawingml/2006/table">
            <a:tbl>
              <a:tblPr/>
              <a:tblGrid>
                <a:gridCol w="2814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95513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 marL="431800" indent="-215900"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431800" marR="0" lvl="1" indent="-21590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45000"/>
                        <a:buFont typeface="Wingdings" panose="05000000000000000000" pitchFamily="2" charset="2"/>
                        <a:buChar char="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PriorityQueue</a:t>
                      </a: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()</a:t>
                      </a:r>
                    </a:p>
                    <a:p>
                      <a:pPr marL="431800" marR="0" lvl="1" indent="-21590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45000"/>
                        <a:buFont typeface="Wingdings" panose="05000000000000000000" pitchFamily="2" charset="2"/>
                        <a:buChar char="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is_empty</a:t>
                      </a: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()</a:t>
                      </a:r>
                    </a:p>
                    <a:p>
                      <a:pPr marL="431800" marR="0" lvl="1" indent="-21590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45000"/>
                        <a:buFont typeface="Wingdings" panose="05000000000000000000" pitchFamily="2" charset="2"/>
                        <a:buChar char="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len</a:t>
                      </a: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()</a:t>
                      </a:r>
                    </a:p>
                    <a:p>
                      <a:pPr marL="431800" marR="0" lvl="1" indent="-21590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45000"/>
                        <a:buFont typeface="Wingdings" panose="05000000000000000000" pitchFamily="2" charset="2"/>
                        <a:buChar char="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enqueue</a:t>
                      </a: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( item, priority )</a:t>
                      </a:r>
                    </a:p>
                    <a:p>
                      <a:pPr marL="431800" marR="0" lvl="1" indent="-21590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45000"/>
                        <a:buFont typeface="Wingdings" panose="05000000000000000000" pitchFamily="2" charset="2"/>
                        <a:buChar char="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dequeue</a:t>
                      </a: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()</a:t>
                      </a:r>
                    </a:p>
                    <a:p>
                      <a:pPr marL="431800" marR="0" lvl="1" indent="-21590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45000"/>
                        <a:buFont typeface="Wingdings" panose="05000000000000000000" pitchFamily="2" charset="2"/>
                        <a:buChar char="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peek()</a:t>
                      </a:r>
                    </a:p>
                  </a:txBody>
                  <a:tcPr marL="43105" marR="43105" marT="141560" marB="129560" horzOverflow="overflow">
                    <a:lnL>
                      <a:noFill/>
                    </a:lnL>
                    <a:lnR>
                      <a:noFill/>
                    </a:lnR>
                    <a:lnT w="360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759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C9B38F11-0498-449C-B299-C158D528B076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27649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/>
              <a:t>Priority Queue Example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1670" y="1242271"/>
            <a:ext cx="7329840" cy="3394440"/>
          </a:xfrm>
          <a:ln/>
        </p:spPr>
        <p:txBody>
          <a:bodyPr/>
          <a:lstStyle/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Consider the following code segment: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2296439" y="1764990"/>
            <a:ext cx="3039085" cy="172299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wrap="none" lIns="0" tIns="10286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altLang="en-US" sz="1600" dirty="0">
                <a:latin typeface="Courier New" panose="02070309020205020404" pitchFamily="49" charset="0"/>
              </a:rPr>
              <a:t>Q = </a:t>
            </a:r>
            <a:r>
              <a:rPr lang="en-US" altLang="en-US" sz="1600" dirty="0" err="1">
                <a:latin typeface="Courier New" panose="02070309020205020404" pitchFamily="49" charset="0"/>
              </a:rPr>
              <a:t>P</a:t>
            </a:r>
            <a:r>
              <a:rPr lang="en-US" altLang="en-US" sz="1600" dirty="0" err="1">
                <a:latin typeface="Courier New" panose="02070309020205020404" pitchFamily="49" charset="0"/>
              </a:rPr>
              <a:t>riorityQueue</a:t>
            </a:r>
            <a:r>
              <a:rPr lang="en-US" altLang="en-US" sz="1600" dirty="0">
                <a:latin typeface="Courier New" panose="02070309020205020404" pitchFamily="49" charset="0"/>
              </a:rPr>
              <a:t>( 6 )</a:t>
            </a:r>
          </a:p>
          <a:p>
            <a:pPr>
              <a:lnSpc>
                <a:spcPct val="94000"/>
              </a:lnSpc>
            </a:pPr>
            <a:r>
              <a:rPr lang="en-US" altLang="en-US" sz="1600" dirty="0" err="1">
                <a:latin typeface="Courier New" panose="02070309020205020404" pitchFamily="49" charset="0"/>
              </a:rPr>
              <a:t>Q.enqueue</a:t>
            </a:r>
            <a:r>
              <a:rPr lang="en-US" altLang="en-US" sz="1600" dirty="0">
                <a:latin typeface="Courier New" panose="02070309020205020404" pitchFamily="49" charset="0"/>
              </a:rPr>
              <a:t>( “purple”, 5 )</a:t>
            </a:r>
          </a:p>
          <a:p>
            <a:pPr>
              <a:lnSpc>
                <a:spcPct val="94000"/>
              </a:lnSpc>
            </a:pPr>
            <a:r>
              <a:rPr lang="en-US" altLang="en-US" sz="1600" dirty="0" err="1">
                <a:latin typeface="Courier New" panose="02070309020205020404" pitchFamily="49" charset="0"/>
              </a:rPr>
              <a:t>Q.enqueue</a:t>
            </a:r>
            <a:r>
              <a:rPr lang="en-US" altLang="en-US" sz="1600" dirty="0">
                <a:latin typeface="Courier New" panose="02070309020205020404" pitchFamily="49" charset="0"/>
              </a:rPr>
              <a:t>( “black”, 1 )</a:t>
            </a:r>
          </a:p>
          <a:p>
            <a:pPr>
              <a:lnSpc>
                <a:spcPct val="94000"/>
              </a:lnSpc>
            </a:pPr>
            <a:r>
              <a:rPr lang="en-US" altLang="en-US" sz="1600" dirty="0" err="1">
                <a:latin typeface="Courier New" panose="02070309020205020404" pitchFamily="49" charset="0"/>
              </a:rPr>
              <a:t>Q.enqueue</a:t>
            </a:r>
            <a:r>
              <a:rPr lang="en-US" altLang="en-US" sz="1600" dirty="0">
                <a:latin typeface="Courier New" panose="02070309020205020404" pitchFamily="49" charset="0"/>
              </a:rPr>
              <a:t>( “orange”, 3 )</a:t>
            </a:r>
          </a:p>
          <a:p>
            <a:pPr>
              <a:lnSpc>
                <a:spcPct val="94000"/>
              </a:lnSpc>
            </a:pPr>
            <a:r>
              <a:rPr lang="en-US" altLang="en-US" sz="1600" dirty="0" err="1">
                <a:latin typeface="Courier New" panose="02070309020205020404" pitchFamily="49" charset="0"/>
              </a:rPr>
              <a:t>Q.enqueue</a:t>
            </a:r>
            <a:r>
              <a:rPr lang="en-US" altLang="en-US" sz="1600" dirty="0">
                <a:latin typeface="Courier New" panose="02070309020205020404" pitchFamily="49" charset="0"/>
              </a:rPr>
              <a:t>( “white”, 0 )</a:t>
            </a:r>
          </a:p>
          <a:p>
            <a:pPr>
              <a:lnSpc>
                <a:spcPct val="94000"/>
              </a:lnSpc>
            </a:pPr>
            <a:r>
              <a:rPr lang="en-US" altLang="en-US" sz="1600" dirty="0" err="1">
                <a:latin typeface="Courier New" panose="02070309020205020404" pitchFamily="49" charset="0"/>
              </a:rPr>
              <a:t>Q.enqueue</a:t>
            </a:r>
            <a:r>
              <a:rPr lang="en-US" altLang="en-US" sz="1600" dirty="0">
                <a:latin typeface="Courier New" panose="02070309020205020404" pitchFamily="49" charset="0"/>
              </a:rPr>
              <a:t>( “green”, 1 )</a:t>
            </a:r>
          </a:p>
          <a:p>
            <a:pPr>
              <a:lnSpc>
                <a:spcPct val="94000"/>
              </a:lnSpc>
            </a:pPr>
            <a:r>
              <a:rPr lang="en-US" altLang="en-US" sz="1600" dirty="0" err="1">
                <a:latin typeface="Courier New" panose="02070309020205020404" pitchFamily="49" charset="0"/>
              </a:rPr>
              <a:t>Q.enqueue</a:t>
            </a:r>
            <a:r>
              <a:rPr lang="en-US" altLang="en-US" sz="1600" dirty="0">
                <a:latin typeface="Courier New" panose="02070309020205020404" pitchFamily="49" charset="0"/>
              </a:rPr>
              <a:t>( “yellow”, 5 )</a:t>
            </a:r>
          </a:p>
          <a:p>
            <a:pPr>
              <a:lnSpc>
                <a:spcPct val="94000"/>
              </a:lnSpc>
            </a:pPr>
            <a:endParaRPr lang="en-US" altLang="en-US" sz="1361" dirty="0">
              <a:latin typeface="Courier New" panose="02070309020205020404" pitchFamily="49" charset="0"/>
            </a:endParaRPr>
          </a:p>
        </p:txBody>
      </p:sp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7441" y="4064435"/>
            <a:ext cx="5468040" cy="492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4121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A4AF0460-4D13-44A9-BC6D-1E9C86F9D258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8673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/>
              <a:t>Priority Queue Implementation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12490" y="1242271"/>
            <a:ext cx="6719020" cy="3394440"/>
          </a:xfrm>
          <a:ln/>
        </p:spPr>
        <p:txBody>
          <a:bodyPr>
            <a:normAutofit fontScale="92500" lnSpcReduction="10000"/>
          </a:bodyPr>
          <a:lstStyle/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How should the ADT be implemented. We must consider: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A priority must be associated with each item in the queue.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The next item </a:t>
            </a:r>
            <a:r>
              <a:rPr lang="en-US" altLang="en-US" dirty="0" smtClean="0"/>
              <a:t>to be </a:t>
            </a:r>
            <a:r>
              <a:rPr lang="en-US" altLang="en-US" dirty="0" err="1" smtClean="0"/>
              <a:t>dequeued</a:t>
            </a:r>
            <a:r>
              <a:rPr lang="en-US" altLang="en-US" dirty="0" smtClean="0"/>
              <a:t> </a:t>
            </a:r>
            <a:r>
              <a:rPr lang="en-US" altLang="en-US" dirty="0"/>
              <a:t>is the item with the highest priority.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If multiple items have the same priority, those must be </a:t>
            </a:r>
            <a:r>
              <a:rPr lang="en-US" altLang="en-US" dirty="0" err="1"/>
              <a:t>dequeued</a:t>
            </a:r>
            <a:r>
              <a:rPr lang="en-US" altLang="en-US" dirty="0"/>
              <a:t> in a FIFO order.</a:t>
            </a:r>
          </a:p>
        </p:txBody>
      </p:sp>
    </p:spTree>
    <p:extLst>
      <p:ext uri="{BB962C8B-B14F-4D97-AF65-F5344CB8AC3E}">
        <p14:creationId xmlns:p14="http://schemas.microsoft.com/office/powerpoint/2010/main" val="38487717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Priority Queue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can be many different implementations, we’ll consider three here</a:t>
            </a:r>
          </a:p>
          <a:p>
            <a:pPr lvl="1"/>
            <a:r>
              <a:rPr lang="en-US" dirty="0" smtClean="0"/>
              <a:t>Textbook approach</a:t>
            </a:r>
          </a:p>
          <a:p>
            <a:pPr lvl="1"/>
            <a:r>
              <a:rPr lang="en-US" dirty="0" smtClean="0"/>
              <a:t>Linked list</a:t>
            </a:r>
          </a:p>
          <a:p>
            <a:pPr lvl="1"/>
            <a:r>
              <a:rPr lang="en-US" dirty="0" smtClean="0"/>
              <a:t>Bounded array with linked lists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94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1896</TotalTime>
  <Words>977</Words>
  <Application>Microsoft Office PowerPoint</Application>
  <PresentationFormat>On-screen Show (16:9)</PresentationFormat>
  <Paragraphs>181</Paragraphs>
  <Slides>22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ＭＳ Ｐゴシック</vt:lpstr>
      <vt:lpstr>Arial</vt:lpstr>
      <vt:lpstr>Bitstream Vera Sans</vt:lpstr>
      <vt:lpstr>Calibri</vt:lpstr>
      <vt:lpstr>Courier New</vt:lpstr>
      <vt:lpstr>Times New Roman</vt:lpstr>
      <vt:lpstr>Wingdings</vt:lpstr>
      <vt:lpstr>Office Theme</vt:lpstr>
      <vt:lpstr>PowerPoint Presentation</vt:lpstr>
      <vt:lpstr>Priority Queue ADT</vt:lpstr>
      <vt:lpstr>Priority Queues</vt:lpstr>
      <vt:lpstr>Some Applications</vt:lpstr>
      <vt:lpstr>The Priority Queue ADT</vt:lpstr>
      <vt:lpstr>The Operations</vt:lpstr>
      <vt:lpstr>Priority Queue Example</vt:lpstr>
      <vt:lpstr>Priority Queue Implementation</vt:lpstr>
      <vt:lpstr>Priority Queue Implementation</vt:lpstr>
      <vt:lpstr>1. Textbook approach</vt:lpstr>
      <vt:lpstr>Queue operations</vt:lpstr>
      <vt:lpstr>Details of find_top_priority()</vt:lpstr>
      <vt:lpstr>Complexity of operations</vt:lpstr>
      <vt:lpstr>2. Bounded Priority Queue</vt:lpstr>
      <vt:lpstr>Bounded Priority Queue</vt:lpstr>
      <vt:lpstr>Bounded Priority Q Implementation</vt:lpstr>
      <vt:lpstr>Bounded Priority Q Implementation</vt:lpstr>
      <vt:lpstr>Bounded Priority Q Implementation</vt:lpstr>
      <vt:lpstr>3. Unbounded Priority Q: Linked List</vt:lpstr>
      <vt:lpstr>Priority Queue Analysis</vt:lpstr>
      <vt:lpstr>3a. Unbounded Priority Q: Linked List</vt:lpstr>
      <vt:lpstr>Implement enqueue()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Xiannong Meng</cp:lastModifiedBy>
  <cp:revision>172</cp:revision>
  <dcterms:created xsi:type="dcterms:W3CDTF">2013-08-21T19:17:07Z</dcterms:created>
  <dcterms:modified xsi:type="dcterms:W3CDTF">2020-03-05T15:44:36Z</dcterms:modified>
</cp:coreProperties>
</file>