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264" r:id="rId3"/>
    <p:sldId id="288" r:id="rId4"/>
    <p:sldId id="265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31B496-04EB-4A7F-9DA5-510D49917714}" type="slidenum">
              <a:rPr lang="en-US"/>
              <a:pPr/>
              <a:t>14</a:t>
            </a:fld>
            <a:endParaRPr lang="en-US"/>
          </a:p>
        </p:txBody>
      </p:sp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71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0A8A3F-2B9E-47C1-8B9F-00DBF7290990}" type="slidenum">
              <a:rPr lang="en-US"/>
              <a:pPr/>
              <a:t>15</a:t>
            </a:fld>
            <a:endParaRPr lang="en-US"/>
          </a:p>
        </p:txBody>
      </p:sp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84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30159D-9896-4A82-8053-29CF7F7F6FD3}" type="slidenum">
              <a:rPr lang="en-US"/>
              <a:pPr/>
              <a:t>16</a:t>
            </a:fld>
            <a:endParaRPr lang="en-US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40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B4CA42-5EE3-43D0-A789-337814870C17}" type="slidenum">
              <a:rPr lang="en-US"/>
              <a:pPr/>
              <a:t>17</a:t>
            </a:fld>
            <a:endParaRPr 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8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D0D83C-2553-4BAB-A781-628EE0C15430}" type="slidenum">
              <a:rPr lang="en-US"/>
              <a:pPr/>
              <a:t>18</a:t>
            </a:fld>
            <a:endParaRPr lang="en-US"/>
          </a:p>
        </p:txBody>
      </p:sp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C7CAEF-4B04-4974-908A-AB30338295FA}" type="slidenum">
              <a:rPr lang="en-US"/>
              <a:pPr/>
              <a:t>19</a:t>
            </a:fld>
            <a:endParaRPr lang="en-US"/>
          </a:p>
        </p:txBody>
      </p:sp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96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13A3FB-B54C-4D11-A1AB-91540AFAE4F1}" type="slidenum">
              <a:rPr lang="en-US"/>
              <a:pPr/>
              <a:t>20</a:t>
            </a:fld>
            <a:endParaRPr 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29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703D96-86E1-4430-B23B-721FFC55C61F}" type="slidenum">
              <a:rPr lang="en-US"/>
              <a:pPr/>
              <a:t>21</a:t>
            </a:fld>
            <a:endParaRPr 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1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C8BEF8-34A0-48D8-8DAA-66AA13B957B9}" type="slidenum">
              <a:rPr lang="en-US"/>
              <a:pPr/>
              <a:t>22</a:t>
            </a:fld>
            <a:endParaRPr 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3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F4B51D-C940-430F-8499-2855F95CE8BF}" type="slidenum">
              <a:rPr lang="en-US"/>
              <a:pPr/>
              <a:t>6</a:t>
            </a:fld>
            <a:endParaRPr lang="en-US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5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E496D1-352F-4B5C-96F4-ED17839DEE43}" type="slidenum">
              <a:rPr lang="en-US"/>
              <a:pPr/>
              <a:t>7</a:t>
            </a:fld>
            <a:endParaRPr 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9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F53483-A482-46D9-BD23-296EFAF86331}" type="slidenum">
              <a:rPr lang="en-US"/>
              <a:pPr/>
              <a:t>8</a:t>
            </a:fld>
            <a:endParaRPr lang="en-US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5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C3461-B529-4C23-B9FC-50EC669E56C3}" type="slidenum">
              <a:rPr lang="en-US"/>
              <a:pPr/>
              <a:t>9</a:t>
            </a:fld>
            <a:endParaRPr lang="en-US"/>
          </a:p>
        </p:txBody>
      </p:sp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7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93F0C3-83D9-4E78-964E-046C6A5643A6}" type="slidenum">
              <a:rPr lang="en-US"/>
              <a:pPr/>
              <a:t>10</a:t>
            </a:fld>
            <a:endParaRPr lang="en-US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43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0EF4F0-3902-4AC7-A693-E4B90D78BC8A}" type="slidenum">
              <a:rPr lang="en-US"/>
              <a:pPr/>
              <a:t>11</a:t>
            </a:fld>
            <a:endParaRPr lang="en-US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60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4A293E-E5AB-48D5-96C5-A3463FBEFBC7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5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2FED5C-90AF-4FDD-9937-E6BEDDB4EBA7}" type="slidenum">
              <a:rPr lang="en-US"/>
              <a:pPr/>
              <a:t>13</a:t>
            </a:fld>
            <a:endParaRPr lang="en-US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5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smtClean="0">
                <a:ea typeface="ＭＳ Ｐゴシック"/>
              </a:rPr>
              <a:t>Recursion 2</a:t>
            </a:r>
            <a:endParaRPr sz="12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D2169F-629D-4E48-B954-E8BB5EFF15F2}" type="slidenum">
              <a:rPr lang="en-US"/>
              <a:pPr/>
              <a:t>10</a:t>
            </a:fld>
            <a:endParaRPr lang="en-US"/>
          </a:p>
        </p:txBody>
      </p:sp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This move eliminates a number of squares for the placement of additional queens.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0500" y="2877160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50046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739E68A-E1B8-4DB4-AE2C-B6314907EB26}" type="slidenum">
              <a:rPr lang="en-US"/>
              <a:pPr/>
              <a:t>11</a:t>
            </a:fld>
            <a:endParaRPr lang="en-US"/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move to the second column and place a queen at position (2, 1)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4400" y="2543436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8954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9DBD6B3-F97B-4B98-BAEB-E05EFF39E676}" type="slidenum">
              <a:rPr lang="en-US"/>
              <a:pPr/>
              <a:t>12</a:t>
            </a:fld>
            <a:endParaRPr lang="en-US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877052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3</a:t>
            </a:r>
            <a:r>
              <a:rPr lang="en-US" baseline="33000" dirty="0"/>
              <a:t>rd</a:t>
            </a:r>
            <a:r>
              <a:rPr lang="en-US" dirty="0"/>
              <a:t> queen should be placed </a:t>
            </a:r>
            <a:r>
              <a:rPr lang="en-US" dirty="0" smtClean="0"/>
              <a:t>in the 3</a:t>
            </a:r>
            <a:r>
              <a:rPr lang="en-US" baseline="33000" dirty="0" smtClean="0"/>
              <a:t>rd</a:t>
            </a:r>
            <a:r>
              <a:rPr lang="en-US" dirty="0" smtClean="0"/>
              <a:t> column. </a:t>
            </a:r>
            <a:endParaRPr lang="en-US" dirty="0"/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But there are no open cells in the third column.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So there is no solution based on the placement of the first 2 queens.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8895" y="3348821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86566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4F93C2A-44A2-4547-ACF5-7B8E4AC85B62}" type="slidenum">
              <a:rPr lang="en-US"/>
              <a:pPr/>
              <a:t>13</a:t>
            </a:fld>
            <a:endParaRPr lang="en-US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028136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have to backtrack: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go back to the previous column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pickup the last queen placed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try to find another valid cell in that column.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9509" y="3039734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66403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21FB4CA-1623-4936-BCBC-B678ACF3F615}" type="slidenum">
              <a:rPr lang="en-US"/>
              <a:pPr/>
              <a:t>14</a:t>
            </a:fld>
            <a:endParaRPr lang="en-US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Place a queen at position (3,1) and move forward.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295" y="2266340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1645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B11C7B0-6B8B-4391-948E-37593F58C770}" type="slidenum">
              <a:rPr lang="en-US"/>
              <a:pPr/>
              <a:t>15</a:t>
            </a:fld>
            <a:endParaRPr lang="en-US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 the 3</a:t>
            </a:r>
            <a:r>
              <a:rPr lang="en-US" baseline="33000" dirty="0"/>
              <a:t>rd</a:t>
            </a:r>
            <a:r>
              <a:rPr lang="en-US" dirty="0"/>
              <a:t> column, we can now place a queen at position (1,2).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But now we have no open slots in the 4</a:t>
            </a:r>
            <a:r>
              <a:rPr lang="en-US" baseline="33000" dirty="0"/>
              <a:t>th</a:t>
            </a:r>
            <a:r>
              <a:rPr lang="en-US" dirty="0"/>
              <a:t> column.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525" y="2939529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04585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F872BB1-20BF-4BB2-AF82-7552549A97AC}" type="slidenum">
              <a:rPr lang="en-US"/>
              <a:pPr/>
              <a:t>16</a:t>
            </a:fld>
            <a:endParaRPr lang="en-US"/>
          </a:p>
        </p:txBody>
      </p:sp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again must backtrack and pick up the queen from the 3</a:t>
            </a:r>
            <a:r>
              <a:rPr lang="en-US" baseline="33000" dirty="0"/>
              <a:t>rd</a:t>
            </a:r>
            <a:r>
              <a:rPr lang="en-US" dirty="0"/>
              <a:t> column.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But there are no other empty cells in the 3</a:t>
            </a:r>
            <a:r>
              <a:rPr lang="en-US" baseline="33000" dirty="0"/>
              <a:t>rd</a:t>
            </a:r>
            <a:r>
              <a:rPr lang="en-US" dirty="0"/>
              <a:t> column. 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4400" y="3211899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78695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981BB8-0A4D-4081-AB9F-F8F8CB01A749}" type="slidenum">
              <a:rPr lang="en-US"/>
              <a:pPr/>
              <a:t>17</a:t>
            </a:fld>
            <a:endParaRPr lang="en-US"/>
          </a:p>
        </p:txBody>
      </p:sp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174023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must backtrack yet again and pick up the queen from the 2</a:t>
            </a:r>
            <a:r>
              <a:rPr lang="en-US" baseline="33000" dirty="0"/>
              <a:t>rd</a:t>
            </a:r>
            <a:r>
              <a:rPr lang="en-US" dirty="0"/>
              <a:t> column.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But there are no other empty cells in the 2</a:t>
            </a:r>
            <a:r>
              <a:rPr lang="en-US" baseline="33000" dirty="0"/>
              <a:t>nd</a:t>
            </a:r>
            <a:r>
              <a:rPr lang="en-US" dirty="0"/>
              <a:t> </a:t>
            </a:r>
            <a:r>
              <a:rPr lang="en-US" baseline="33000" dirty="0"/>
              <a:t> </a:t>
            </a:r>
            <a:r>
              <a:rPr lang="en-US" dirty="0"/>
              <a:t> column either.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6345" y="3123566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73474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B5AB765-835E-4284-B820-6357B1DFB03D}" type="slidenum">
              <a:rPr lang="en-US"/>
              <a:pPr/>
              <a:t>18</a:t>
            </a:fld>
            <a:endParaRPr lang="en-US"/>
          </a:p>
        </p:txBody>
      </p:sp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131"/>
            <a:ext cx="585900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So we backtrack one more time and pick up the queen from the 1</a:t>
            </a:r>
            <a:r>
              <a:rPr lang="en-US" baseline="33000" dirty="0"/>
              <a:t>st</a:t>
            </a:r>
            <a:r>
              <a:rPr lang="en-US" dirty="0"/>
              <a:t> column.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then try again to place a queen in the 1</a:t>
            </a:r>
            <a:r>
              <a:rPr lang="en-US" baseline="33000" dirty="0"/>
              <a:t>st</a:t>
            </a:r>
            <a:r>
              <a:rPr lang="en-US" dirty="0"/>
              <a:t>  column.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525" y="3262096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757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FB79B7-1929-4EE8-9CA6-A0EB06DA8E42}" type="slidenum">
              <a:rPr lang="en-US"/>
              <a:pPr/>
              <a:t>19</a:t>
            </a:fld>
            <a:endParaRPr lang="en-US"/>
          </a:p>
        </p:txBody>
      </p:sp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 the 1</a:t>
            </a:r>
            <a:r>
              <a:rPr lang="en-US" baseline="33000" dirty="0"/>
              <a:t>st</a:t>
            </a:r>
            <a:r>
              <a:rPr lang="en-US" dirty="0"/>
              <a:t> column, we can place a queen at position (1, 0).  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4400" y="2508595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054193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binary search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1832460"/>
          </a:xfrm>
        </p:spPr>
        <p:txBody>
          <a:bodyPr>
            <a:noAutofit/>
          </a:bodyPr>
          <a:lstStyle/>
          <a:p>
            <a:r>
              <a:rPr lang="en-US" sz="2200" dirty="0" smtClean="0"/>
              <a:t>Idea: </a:t>
            </a:r>
          </a:p>
          <a:p>
            <a:pPr lvl="1"/>
            <a:r>
              <a:rPr lang="en-US" sz="2200" dirty="0"/>
              <a:t>C</a:t>
            </a:r>
            <a:r>
              <a:rPr lang="en-US" sz="2200" dirty="0" smtClean="0"/>
              <a:t>ompare the target with the list item in the middle</a:t>
            </a:r>
          </a:p>
          <a:p>
            <a:pPr lvl="1"/>
            <a:r>
              <a:rPr lang="en-US" sz="2200" dirty="0" smtClean="0"/>
              <a:t>If found, stop; </a:t>
            </a:r>
          </a:p>
          <a:p>
            <a:pPr lvl="1"/>
            <a:r>
              <a:rPr lang="en-US" sz="2200" dirty="0" smtClean="0"/>
              <a:t>If target is greater than the </a:t>
            </a:r>
            <a:r>
              <a:rPr lang="en-US" sz="2200" dirty="0" smtClean="0"/>
              <a:t>middle, search the second half, otherwise, search the first half</a:t>
            </a:r>
            <a:endParaRPr lang="en-US" sz="2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8964" y="3029865"/>
            <a:ext cx="8246070" cy="1832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 case(s): </a:t>
            </a:r>
          </a:p>
          <a:p>
            <a:pPr lvl="1"/>
            <a:r>
              <a:rPr lang="en-US" dirty="0" smtClean="0"/>
              <a:t>Found or the list is exhausted</a:t>
            </a:r>
          </a:p>
          <a:p>
            <a:r>
              <a:rPr lang="en-US" dirty="0" smtClean="0"/>
              <a:t>Recursive case:</a:t>
            </a:r>
          </a:p>
          <a:p>
            <a:pPr lvl="1"/>
            <a:r>
              <a:rPr lang="en-US" dirty="0" smtClean="0"/>
              <a:t>Search the first half</a:t>
            </a:r>
          </a:p>
          <a:p>
            <a:pPr lvl="1"/>
            <a:r>
              <a:rPr lang="en-US" dirty="0" smtClean="0"/>
              <a:t>Search the second half</a:t>
            </a:r>
          </a:p>
        </p:txBody>
      </p:sp>
    </p:spTree>
    <p:extLst>
      <p:ext uri="{BB962C8B-B14F-4D97-AF65-F5344CB8AC3E}">
        <p14:creationId xmlns:p14="http://schemas.microsoft.com/office/powerpoint/2010/main" val="26824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62D5093-C3B5-4DC5-9BF1-0297F1857705}" type="slidenum">
              <a:rPr lang="en-US"/>
              <a:pPr/>
              <a:t>20</a:t>
            </a:fld>
            <a:endParaRPr lang="en-US"/>
          </a:p>
        </p:txBody>
      </p:sp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36525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again continue with the process and attempt to find open positions in each of the remaining columns.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can use a similar approach to solve the original 8-queens problem. </a:t>
            </a: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4950" y="3384717"/>
            <a:ext cx="5409720" cy="13825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1893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1B7D4CC-C3B7-46C6-A31C-C2CB3C0512D5}" type="slidenum">
              <a:rPr lang="en-US"/>
              <a:pPr/>
              <a:t>21</a:t>
            </a:fld>
            <a:endParaRPr lang="en-US"/>
          </a:p>
        </p:txBody>
      </p:sp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N-Queens Board ADT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199" y="848898"/>
            <a:ext cx="671078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</a:t>
            </a:r>
            <a:r>
              <a:rPr lang="en-US" i="1" dirty="0">
                <a:solidFill>
                  <a:srgbClr val="003B7C"/>
                </a:solidFill>
              </a:rPr>
              <a:t>n-queens board</a:t>
            </a:r>
            <a:r>
              <a:rPr lang="en-US" dirty="0"/>
              <a:t> is used for positioning queens on a square board for use in solving the n-queens problem.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consists of </a:t>
            </a:r>
            <a:r>
              <a:rPr lang="en-US" i="1" dirty="0"/>
              <a:t>n x n</a:t>
            </a:r>
            <a:r>
              <a:rPr lang="en-US" dirty="0"/>
              <a:t> squares.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each square is identified by index </a:t>
            </a:r>
            <a:r>
              <a:rPr lang="en-US" i="1" dirty="0"/>
              <a:t>[0...n)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47651"/>
              </p:ext>
            </p:extLst>
          </p:nvPr>
        </p:nvGraphicFramePr>
        <p:xfrm>
          <a:off x="3197655" y="3457158"/>
          <a:ext cx="4666680" cy="1557872"/>
        </p:xfrm>
        <a:graphic>
          <a:graphicData uri="http://schemas.openxmlformats.org/drawingml/2006/table">
            <a:tbl>
              <a:tblPr/>
              <a:tblGrid>
                <a:gridCol w="233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0979"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NQueensBoard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n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size()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numQueens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unguarded( row,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col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</a:txBody>
                  <a:tcPr marL="43105" marR="43105" marT="141575" marB="43109" horzOverflow="overflow">
                    <a:lnL>
                      <a:noFill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placeQueen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row,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col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removeQueen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row,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col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reset()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draw()</a:t>
                      </a:r>
                    </a:p>
                  </a:txBody>
                  <a:tcPr marL="43105" marR="43105" marT="141575" marB="43109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492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88FCAAE-EB0F-441B-A076-4EAC16F20FD4}" type="slidenum">
              <a:rPr lang="en-US"/>
              <a:pPr/>
              <a:t>22</a:t>
            </a:fld>
            <a:endParaRPr lang="en-US"/>
          </a:p>
        </p:txBody>
      </p:sp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8-Queens Solution</a:t>
            </a: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726117" y="1350110"/>
            <a:ext cx="6011106" cy="30493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9257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solveNQueens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board,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):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board.numQueens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() ==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board.size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()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True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row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range(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board.size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() ):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board.unguarded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row,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board.placeQueen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row,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   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board.solveNQueens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board, col+1 )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True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board.removeQueen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row,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col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False   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endParaRPr lang="en-US" sz="135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48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binary search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132" y="1149082"/>
            <a:ext cx="4253737" cy="318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if a number is a prime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Ideas: to determine if b is a prime, we check if b % x == 0 (divisible) consecutively …</a:t>
            </a:r>
          </a:p>
          <a:p>
            <a:r>
              <a:rPr lang="en-US" dirty="0" smtClean="0"/>
              <a:t>E.g., 5: we check 5%4, 5%3, 5%2, 5%1, when x reaches 1, we know 5 is a prime</a:t>
            </a:r>
          </a:p>
          <a:p>
            <a:r>
              <a:rPr lang="en-US" dirty="0" smtClean="0"/>
              <a:t>E.g.,</a:t>
            </a:r>
            <a:r>
              <a:rPr lang="en-US" dirty="0"/>
              <a:t> </a:t>
            </a:r>
            <a:r>
              <a:rPr lang="en-US" dirty="0" smtClean="0"/>
              <a:t>6: we check 6%5, 6%4, 6%3 which is 0, stop, 6 is not a prime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all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3512215"/>
          </a:xfrm>
        </p:spPr>
        <p:txBody>
          <a:bodyPr/>
          <a:lstStyle/>
          <a:p>
            <a:r>
              <a:rPr lang="en-US" dirty="0" smtClean="0"/>
              <a:t>Make every element in the list as a prefix, one at a time, do it recursively</a:t>
            </a:r>
          </a:p>
          <a:p>
            <a:r>
              <a:rPr lang="en-US" dirty="0" smtClean="0"/>
              <a:t>E.g., ‘</a:t>
            </a:r>
            <a:r>
              <a:rPr lang="en-US" dirty="0" err="1" smtClean="0"/>
              <a:t>abcd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‘a’ + recursively(‘</a:t>
            </a:r>
            <a:r>
              <a:rPr lang="en-US" dirty="0" err="1" smtClean="0"/>
              <a:t>bcd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‘b’ + recursively(‘</a:t>
            </a:r>
            <a:r>
              <a:rPr lang="en-US" dirty="0" err="1" smtClean="0"/>
              <a:t>acd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‘c’ + recursively(‘</a:t>
            </a:r>
            <a:r>
              <a:rPr lang="en-US" dirty="0" err="1" smtClean="0"/>
              <a:t>abd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‘d’ + recursively(‘</a:t>
            </a:r>
            <a:r>
              <a:rPr lang="en-US" dirty="0" err="1" smtClean="0"/>
              <a:t>abc</a:t>
            </a:r>
            <a:r>
              <a:rPr lang="en-US" dirty="0" smtClean="0"/>
              <a:t>’)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5195" y="4709620"/>
            <a:ext cx="275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Now let’s do the workshop.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13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25BBAB-DE0B-489A-814B-2316B4E86C36}" type="slidenum">
              <a:rPr lang="en-US"/>
              <a:pPr/>
              <a:t>6</a:t>
            </a:fld>
            <a:endParaRPr 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8-Queens Problem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242131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task is to place 8 queens onto a chessboard such that no queen can </a:t>
            </a:r>
            <a:r>
              <a:rPr lang="en-US" dirty="0" smtClean="0"/>
              <a:t>attack </a:t>
            </a:r>
            <a:r>
              <a:rPr lang="en-US" dirty="0"/>
              <a:t>another queen.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Uses a standard 8 x 8 chess board.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There are 92 solutions to this problem.</a:t>
            </a:r>
          </a:p>
        </p:txBody>
      </p:sp>
    </p:spTree>
    <p:extLst>
      <p:ext uri="{BB962C8B-B14F-4D97-AF65-F5344CB8AC3E}">
        <p14:creationId xmlns:p14="http://schemas.microsoft.com/office/powerpoint/2010/main" val="1688475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3C18D94-CF39-4E1D-AAED-EEE870EBD39A}" type="slidenum">
              <a:rPr lang="en-US"/>
              <a:pPr/>
              <a:t>7</a:t>
            </a:fld>
            <a:endParaRPr lang="en-US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 smtClean="0"/>
              <a:t>Queen’s </a:t>
            </a:r>
            <a:r>
              <a:rPr lang="en-US" dirty="0"/>
              <a:t>Moves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0" y="1009413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queen can move and attack any piece of the opponent by moving in any direction along a straight line.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0680" y="2472995"/>
            <a:ext cx="2221560" cy="2221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0546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A8F2064-61D5-413F-895D-EDDA8648542C}" type="slidenum">
              <a:rPr lang="en-US"/>
              <a:pPr/>
              <a:t>8</a:t>
            </a:fld>
            <a:endParaRPr lang="en-US"/>
          </a:p>
        </p:txBody>
      </p:sp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Sample Solutions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8561" y="1557524"/>
            <a:ext cx="5547960" cy="24864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323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569E8A8-EEBB-4FC0-8871-0F3583148512}" type="slidenum">
              <a:rPr lang="en-US"/>
              <a:pPr/>
              <a:t>9</a:t>
            </a:fld>
            <a:endParaRPr lang="en-US"/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4-Queens Problem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891995"/>
            <a:ext cx="574452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To develop an algorithm, we consider the smaller 4-queens problem.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Since no two queens can occupy the same column, we can proceed one column at a time.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Place a queen in position (0, 0).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305" y="3211899"/>
            <a:ext cx="1555200" cy="1555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23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787</Words>
  <Application>Microsoft Office PowerPoint</Application>
  <PresentationFormat>On-screen Show (16:9)</PresentationFormat>
  <Paragraphs>130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WenQuanYi Zen Hei</vt:lpstr>
      <vt:lpstr>Wingdings</vt:lpstr>
      <vt:lpstr>Office Theme</vt:lpstr>
      <vt:lpstr>PowerPoint Presentation</vt:lpstr>
      <vt:lpstr>Recursive binary search</vt:lpstr>
      <vt:lpstr>Recursive binary search</vt:lpstr>
      <vt:lpstr>Check if a number is a prime</vt:lpstr>
      <vt:lpstr>List all permutations</vt:lpstr>
      <vt:lpstr>The 8-Queens Problem</vt:lpstr>
      <vt:lpstr>Queen’s Moves</vt:lpstr>
      <vt:lpstr>Sample Solutions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4-Queens Problem</vt:lpstr>
      <vt:lpstr>N-Queens Board ADT</vt:lpstr>
      <vt:lpstr>8-Queens Solution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173</cp:revision>
  <dcterms:created xsi:type="dcterms:W3CDTF">2013-08-21T19:17:07Z</dcterms:created>
  <dcterms:modified xsi:type="dcterms:W3CDTF">2020-01-26T16:26:24Z</dcterms:modified>
</cp:coreProperties>
</file>