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763" r:id="rId2"/>
    <p:sldId id="754" r:id="rId3"/>
    <p:sldId id="760" r:id="rId4"/>
    <p:sldId id="697" r:id="rId5"/>
    <p:sldId id="698" r:id="rId6"/>
    <p:sldId id="699" r:id="rId7"/>
    <p:sldId id="755" r:id="rId8"/>
    <p:sldId id="701" r:id="rId9"/>
    <p:sldId id="702" r:id="rId10"/>
    <p:sldId id="766" r:id="rId11"/>
    <p:sldId id="705" r:id="rId12"/>
    <p:sldId id="703" r:id="rId13"/>
    <p:sldId id="767" r:id="rId14"/>
    <p:sldId id="706" r:id="rId15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DDDDD"/>
    <a:srgbClr val="FFCCFF"/>
    <a:srgbClr val="000099"/>
    <a:srgbClr val="FF0000"/>
    <a:srgbClr val="008000"/>
    <a:srgbClr val="66CC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137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>
            <a:lvl1pPr defTabSz="929760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348" y="0"/>
            <a:ext cx="3027137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>
            <a:lvl1pPr algn="r" defTabSz="929760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22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95"/>
            <a:ext cx="3027137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b" anchorCtr="0" compatLnSpc="1">
            <a:prstTxWarp prst="textNoShape">
              <a:avLst/>
            </a:prstTxWarp>
          </a:bodyPr>
          <a:lstStyle>
            <a:lvl1pPr defTabSz="929760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22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348" y="8818595"/>
            <a:ext cx="3027137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b" anchorCtr="0" compatLnSpc="1">
            <a:prstTxWarp prst="textNoShape">
              <a:avLst/>
            </a:prstTxWarp>
          </a:bodyPr>
          <a:lstStyle>
            <a:lvl1pPr algn="r" defTabSz="929760">
              <a:defRPr sz="1300">
                <a:latin typeface="Times New Roman" pitchFamily="18" charset="0"/>
              </a:defRPr>
            </a:lvl1pPr>
          </a:lstStyle>
          <a:p>
            <a:fld id="{512CE0AD-2FD4-48D4-B0A7-72D4E323EB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746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137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>
            <a:lvl1pPr defTabSz="929760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864" y="0"/>
            <a:ext cx="3027136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>
            <a:lvl1pPr algn="r" defTabSz="929760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49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727" y="4410065"/>
            <a:ext cx="5123546" cy="4176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29"/>
            <a:ext cx="3027137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b" anchorCtr="0" compatLnSpc="1">
            <a:prstTxWarp prst="textNoShape">
              <a:avLst/>
            </a:prstTxWarp>
          </a:bodyPr>
          <a:lstStyle>
            <a:lvl1pPr defTabSz="929760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864" y="8820129"/>
            <a:ext cx="3027136" cy="46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9" tIns="46480" rIns="92959" bIns="46480" numCol="1" anchor="b" anchorCtr="0" compatLnSpc="1">
            <a:prstTxWarp prst="textNoShape">
              <a:avLst/>
            </a:prstTxWarp>
          </a:bodyPr>
          <a:lstStyle>
            <a:lvl1pPr algn="r" defTabSz="929760">
              <a:defRPr sz="1300">
                <a:latin typeface="Times New Roman" pitchFamily="18" charset="0"/>
              </a:defRPr>
            </a:lvl1pPr>
          </a:lstStyle>
          <a:p>
            <a:fld id="{6F83735E-9ED3-4F43-8609-9E26B2E3F8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23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F271B88F-DAB0-461D-9508-3E0F95AC63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614CB235-3B32-4953-8CBF-6C3A843988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B47D546E-B1BD-4B6C-AF24-694F0C2A38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D60BBEED-9BC7-409C-B3D2-D099745D2D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B3E6181B-5FA2-429B-B62E-586BC2A70A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CDD97582-0669-41FA-BAE8-3FA5459ABB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62ACD0DF-1CCD-4719-8422-2DB6884650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AD597DCB-269F-4974-B98A-B9CAE92B97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2BA0F7DF-D4C3-4119-A2F2-F761F1CF12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46DC4047-8875-4FA2-B69A-3D9A0E873D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7C3BC44D-AA5A-4D55-AC16-433104F997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4-</a:t>
            </a:r>
            <a:fld id="{214EB23D-EB9B-4887-8329-B8E8B7A8AF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3243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Network Layer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r>
              <a:rPr lang="en-US"/>
              <a:t>4-</a:t>
            </a:r>
            <a:fld id="{78670EE1-D4BA-49EC-B3C0-E527A9A7C3F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562600" y="6453188"/>
            <a:ext cx="2895600" cy="287337"/>
          </a:xfrm>
          <a:noFill/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mtClean="0">
                <a:ea typeface="ＭＳ Ｐゴシック" pitchFamily="34" charset="-128"/>
                <a:cs typeface="Arial" pitchFamily="34" charset="0"/>
              </a:rPr>
              <a:t>Application Layer</a:t>
            </a:r>
          </a:p>
        </p:txBody>
      </p:sp>
      <p:sp>
        <p:nvSpPr>
          <p:cNvPr id="655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CEB39503-BD8F-4CC6-B5CA-BBDEB272C9D9}" type="slidenum">
              <a:rPr lang="en-US"/>
              <a:pPr/>
              <a:t>1</a:t>
            </a:fld>
            <a:endParaRPr lang="en-US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371475" y="715963"/>
            <a:ext cx="4487863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4400" dirty="0">
                <a:solidFill>
                  <a:srgbClr val="000099"/>
                </a:solidFill>
                <a:latin typeface="Gill Sans MT" pitchFamily="34" charset="0"/>
              </a:rPr>
              <a:t>Chapter 4</a:t>
            </a:r>
            <a:r>
              <a:rPr lang="en-US" sz="4800" dirty="0">
                <a:solidFill>
                  <a:srgbClr val="000099"/>
                </a:solidFill>
                <a:latin typeface="Gill Sans MT" pitchFamily="34" charset="0"/>
              </a:rPr>
              <a:t/>
            </a:r>
            <a:br>
              <a:rPr lang="en-US" sz="4800" dirty="0">
                <a:solidFill>
                  <a:srgbClr val="000099"/>
                </a:solidFill>
                <a:latin typeface="Gill Sans MT" pitchFamily="34" charset="0"/>
              </a:rPr>
            </a:br>
            <a:r>
              <a:rPr lang="en-US" sz="4400" dirty="0" smtClean="0">
                <a:solidFill>
                  <a:srgbClr val="000099"/>
                </a:solidFill>
                <a:latin typeface="Gill Sans MT" pitchFamily="34" charset="0"/>
              </a:rPr>
              <a:t>Network </a:t>
            </a:r>
            <a:r>
              <a:rPr lang="en-US" sz="4400" dirty="0">
                <a:solidFill>
                  <a:srgbClr val="000099"/>
                </a:solidFill>
                <a:latin typeface="Gill Sans MT" pitchFamily="34" charset="0"/>
              </a:rPr>
              <a:t>Layer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6184900" y="3078163"/>
            <a:ext cx="2881313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800" i="1">
                <a:solidFill>
                  <a:srgbClr val="008000"/>
                </a:solidFill>
                <a:latin typeface="Gill Sans MT" pitchFamily="34" charset="0"/>
              </a:rPr>
              <a:t>Computer Networking: A Top Down Approach </a:t>
            </a:r>
            <a:r>
              <a:rPr lang="en-US" sz="2800">
                <a:solidFill>
                  <a:srgbClr val="008000"/>
                </a:solidFill>
                <a:latin typeface="Gill Sans MT" pitchFamily="34" charset="0"/>
              </a:rPr>
              <a:t/>
            </a:r>
            <a:br>
              <a:rPr lang="en-US" sz="280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6</a:t>
            </a:r>
            <a:r>
              <a:rPr lang="en-US" baseline="3000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 edition 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>
                <a:solidFill>
                  <a:srgbClr val="008000"/>
                </a:solidFill>
                <a:latin typeface="Gill Sans MT" pitchFamily="34" charset="0"/>
              </a:rPr>
              <a:t>March 2012</a:t>
            </a:r>
          </a:p>
        </p:txBody>
      </p:sp>
      <p:sp>
        <p:nvSpPr>
          <p:cNvPr id="65541" name="Text Box 6"/>
          <p:cNvSpPr txBox="1">
            <a:spLocks noChangeArrowheads="1"/>
          </p:cNvSpPr>
          <p:nvPr/>
        </p:nvSpPr>
        <p:spPr bwMode="auto">
          <a:xfrm>
            <a:off x="369888" y="2465791"/>
            <a:ext cx="5378450" cy="1475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>
                <a:solidFill>
                  <a:srgbClr val="000000"/>
                </a:solidFill>
              </a:rPr>
              <a:t>A note on the use of these </a:t>
            </a:r>
            <a:r>
              <a:rPr lang="en-US" sz="1800" dirty="0" err="1">
                <a:solidFill>
                  <a:srgbClr val="000000"/>
                </a:solidFill>
              </a:rPr>
              <a:t>ppt</a:t>
            </a:r>
            <a:r>
              <a:rPr lang="en-US" sz="1800" dirty="0">
                <a:solidFill>
                  <a:srgbClr val="000000"/>
                </a:solidFill>
              </a:rPr>
              <a:t> slides: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We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re making these slides freely available to all (faculty, students, readers). They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re in PowerPoint form so you see the animations; and can add, modify, and delete slides  (including this one) and slide content to suit your needs. They obviously represent a </a:t>
            </a:r>
            <a:r>
              <a:rPr lang="en-US" altLang="ja-JP" sz="1200" i="1" dirty="0">
                <a:solidFill>
                  <a:srgbClr val="000000"/>
                </a:solidFill>
              </a:rPr>
              <a:t>lot</a:t>
            </a:r>
            <a:r>
              <a:rPr lang="en-US" altLang="ja-JP" sz="1200" dirty="0">
                <a:solidFill>
                  <a:srgbClr val="000000"/>
                </a:solidFill>
              </a:rPr>
              <a:t> of work on our part. In return for use, we only ask the following:</a:t>
            </a:r>
          </a:p>
          <a:p>
            <a:pPr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65542" name="Text Box 7"/>
          <p:cNvSpPr txBox="1">
            <a:spLocks noChangeArrowheads="1"/>
          </p:cNvSpPr>
          <p:nvPr/>
        </p:nvSpPr>
        <p:spPr bwMode="auto">
          <a:xfrm>
            <a:off x="373063" y="3486630"/>
            <a:ext cx="53784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400" dirty="0">
              <a:solidFill>
                <a:srgbClr val="000000"/>
              </a:solidFill>
              <a:latin typeface="Gill Sans MT" pitchFamily="34" charset="0"/>
            </a:endParaRPr>
          </a:p>
          <a:p>
            <a:pPr marL="173038" indent="-173038" algn="l">
              <a:spcBef>
                <a:spcPct val="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>
                <a:solidFill>
                  <a:srgbClr val="000000"/>
                </a:solidFill>
              </a:rPr>
              <a:t>If you use these slides (e.g., in a class) that you mention their source (after all, we</a:t>
            </a:r>
            <a:r>
              <a:rPr lang="ja-JP" altLang="en-US" sz="1200">
                <a:solidFill>
                  <a:srgbClr val="000000"/>
                </a:solidFill>
              </a:rPr>
              <a:t>’</a:t>
            </a:r>
            <a:r>
              <a:rPr lang="en-US" altLang="ja-JP" sz="1200" dirty="0">
                <a:solidFill>
                  <a:srgbClr val="000000"/>
                </a:solidFill>
              </a:rPr>
              <a:t>d like people to use our book!)</a:t>
            </a:r>
          </a:p>
          <a:p>
            <a:pPr marL="173038" indent="-173038" algn="l">
              <a:spcBef>
                <a:spcPct val="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1200" dirty="0">
                <a:solidFill>
                  <a:srgbClr val="000000"/>
                </a:solidFill>
              </a:rPr>
              <a:t>If you post any slides on a www site, that you note that they are adapted from (or perhaps identical to) our slides, and note our copyright of this material.</a:t>
            </a:r>
          </a:p>
          <a:p>
            <a:pPr marL="173038" indent="-173038" algn="l">
              <a:spcBef>
                <a:spcPct val="0"/>
              </a:spcBef>
              <a:buClr>
                <a:srgbClr val="3333CC"/>
              </a:buClr>
              <a:buSzTx/>
              <a:buFont typeface="Wingdings" pitchFamily="2" charset="2"/>
              <a:buChar char="q"/>
            </a:pPr>
            <a:endParaRPr lang="en-US" sz="1200" dirty="0">
              <a:solidFill>
                <a:srgbClr val="000000"/>
              </a:solidFill>
            </a:endParaRP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>
                <a:srgbClr val="3333CC"/>
              </a:buClr>
              <a:buSzTx/>
              <a:buFont typeface="Wingdings" pitchFamily="2" charset="2"/>
              <a:buNone/>
            </a:pPr>
            <a:r>
              <a:rPr lang="en-US" sz="1200" dirty="0">
                <a:solidFill>
                  <a:srgbClr val="000000"/>
                </a:solidFill>
              </a:rPr>
              <a:t>Thanks and enjoy!  JFK/KWR</a:t>
            </a: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200" dirty="0">
              <a:solidFill>
                <a:srgbClr val="000000"/>
              </a:solidFill>
            </a:endParaRP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     All material copyright 1996-2012</a:t>
            </a:r>
          </a:p>
          <a:p>
            <a:pPr marL="173038" indent="-173038" algn="l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200" dirty="0">
                <a:solidFill>
                  <a:srgbClr val="000000"/>
                </a:solidFill>
              </a:rPr>
              <a:t>     J.F Kurose and K.W. Ross, All Rights Reserved</a:t>
            </a:r>
          </a:p>
        </p:txBody>
      </p:sp>
      <p:pic>
        <p:nvPicPr>
          <p:cNvPr id="6554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298" y="5139141"/>
            <a:ext cx="187325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4" name="Picture 9" descr="underline_base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2438" y="2097088"/>
            <a:ext cx="36560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5" name="Picture 1" descr="6e_cove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2525" y="511175"/>
            <a:ext cx="2306638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79502" y="5575619"/>
            <a:ext cx="57589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/>
              <a:t>The course notes are adapted for </a:t>
            </a:r>
            <a:r>
              <a:rPr lang="en-US" sz="1800" dirty="0" err="1" smtClean="0"/>
              <a:t>Bucknell’s</a:t>
            </a:r>
            <a:r>
              <a:rPr lang="en-US" sz="1800" dirty="0" smtClean="0"/>
              <a:t> CSCI 363</a:t>
            </a:r>
          </a:p>
          <a:p>
            <a:pPr algn="l"/>
            <a:r>
              <a:rPr lang="en-US" sz="1800" dirty="0" err="1" smtClean="0"/>
              <a:t>Xiannong</a:t>
            </a:r>
            <a:r>
              <a:rPr lang="en-US" sz="1800" dirty="0" smtClean="0"/>
              <a:t> </a:t>
            </a:r>
            <a:r>
              <a:rPr lang="en-US" sz="1800" dirty="0" err="1" smtClean="0"/>
              <a:t>Meng</a:t>
            </a:r>
            <a:endParaRPr lang="en-US" sz="1800" dirty="0" smtClean="0"/>
          </a:p>
          <a:p>
            <a:pPr algn="l"/>
            <a:r>
              <a:rPr lang="en-US" sz="1800" smtClean="0"/>
              <a:t>Spring 2016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829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C7FB6230-4A89-4160-AE5A-00B216DD0AD5}" type="slidenum">
              <a:rPr lang="en-US"/>
              <a:pPr/>
              <a:t>10</a:t>
            </a:fld>
            <a:endParaRPr lang="en-US"/>
          </a:p>
        </p:txBody>
      </p:sp>
      <p:pic>
        <p:nvPicPr>
          <p:cNvPr id="102403" name="Picture 91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138" y="833438"/>
            <a:ext cx="7769225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949" name="Rectangle 2"/>
          <p:cNvSpPr>
            <a:spLocks noGrp="1" noChangeArrowheads="1"/>
          </p:cNvSpPr>
          <p:nvPr>
            <p:ph type="title"/>
          </p:nvPr>
        </p:nvSpPr>
        <p:spPr>
          <a:xfrm>
            <a:off x="411163" y="130175"/>
            <a:ext cx="8364537" cy="963613"/>
          </a:xfrm>
        </p:spPr>
        <p:txBody>
          <a:bodyPr/>
          <a:lstStyle/>
          <a:p>
            <a:r>
              <a:rPr lang="en-US" sz="4000" dirty="0" err="1" smtClean="0">
                <a:ea typeface="ＭＳ Ｐゴシック" pitchFamily="34" charset="-128"/>
              </a:rPr>
              <a:t>Dijkstra</a:t>
            </a:r>
            <a:r>
              <a:rPr lang="ja-JP" altLang="en-US" sz="4000" dirty="0" smtClean="0">
                <a:ea typeface="ＭＳ Ｐゴシック" pitchFamily="34" charset="-128"/>
              </a:rPr>
              <a:t>’</a:t>
            </a:r>
            <a:r>
              <a:rPr lang="en-US" altLang="ja-JP" sz="4000" dirty="0" smtClean="0">
                <a:ea typeface="ＭＳ Ｐゴシック" pitchFamily="34" charset="-128"/>
              </a:rPr>
              <a:t>s algorithm: an example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82950" name="Text Box 3"/>
          <p:cNvSpPr txBox="1">
            <a:spLocks noChangeArrowheads="1"/>
          </p:cNvSpPr>
          <p:nvPr/>
        </p:nvSpPr>
        <p:spPr bwMode="auto">
          <a:xfrm>
            <a:off x="239713" y="1506538"/>
            <a:ext cx="706437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000" smtClean="0"/>
              <a:t>Step</a:t>
            </a:r>
          </a:p>
          <a:p>
            <a:pPr algn="r">
              <a:defRPr/>
            </a:pPr>
            <a:r>
              <a:rPr lang="en-US" sz="2000" smtClean="0"/>
              <a:t>0</a:t>
            </a:r>
          </a:p>
          <a:p>
            <a:pPr algn="r">
              <a:defRPr/>
            </a:pPr>
            <a:r>
              <a:rPr lang="en-US" sz="2000" smtClean="0"/>
              <a:t>1</a:t>
            </a:r>
          </a:p>
          <a:p>
            <a:pPr algn="r">
              <a:defRPr/>
            </a:pPr>
            <a:r>
              <a:rPr lang="en-US" sz="2000" smtClean="0"/>
              <a:t>2</a:t>
            </a:r>
          </a:p>
          <a:p>
            <a:pPr algn="r">
              <a:defRPr/>
            </a:pPr>
            <a:r>
              <a:rPr lang="en-US" sz="2000" smtClean="0"/>
              <a:t>3</a:t>
            </a:r>
          </a:p>
          <a:p>
            <a:pPr algn="r">
              <a:defRPr/>
            </a:pPr>
            <a:r>
              <a:rPr lang="en-US" sz="2000" smtClean="0"/>
              <a:t>4</a:t>
            </a:r>
          </a:p>
          <a:p>
            <a:pPr algn="r">
              <a:defRPr/>
            </a:pPr>
            <a:r>
              <a:rPr lang="en-US" sz="2000" smtClean="0"/>
              <a:t>5</a:t>
            </a:r>
          </a:p>
        </p:txBody>
      </p:sp>
      <p:sp>
        <p:nvSpPr>
          <p:cNvPr id="82951" name="Text Box 4"/>
          <p:cNvSpPr txBox="1">
            <a:spLocks noChangeArrowheads="1"/>
          </p:cNvSpPr>
          <p:nvPr/>
        </p:nvSpPr>
        <p:spPr bwMode="auto">
          <a:xfrm>
            <a:off x="1252538" y="1516063"/>
            <a:ext cx="1017587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000" smtClean="0"/>
              <a:t>N</a:t>
            </a:r>
            <a:r>
              <a:rPr lang="en-US" sz="2000" smtClean="0">
                <a:cs typeface="Arial" charset="0"/>
              </a:rPr>
              <a:t>'</a:t>
            </a:r>
          </a:p>
          <a:p>
            <a:pPr algn="r">
              <a:defRPr/>
            </a:pPr>
            <a:r>
              <a:rPr lang="en-US" sz="2000" smtClean="0"/>
              <a:t>u</a:t>
            </a:r>
          </a:p>
          <a:p>
            <a:pPr algn="r">
              <a:defRPr/>
            </a:pPr>
            <a:r>
              <a:rPr lang="en-US" sz="2000" smtClean="0"/>
              <a:t>ux</a:t>
            </a:r>
          </a:p>
          <a:p>
            <a:pPr algn="r">
              <a:defRPr/>
            </a:pPr>
            <a:r>
              <a:rPr lang="en-US" sz="2000" smtClean="0"/>
              <a:t>uxy</a:t>
            </a:r>
          </a:p>
          <a:p>
            <a:pPr algn="r">
              <a:defRPr/>
            </a:pPr>
            <a:r>
              <a:rPr lang="en-US" sz="2000" smtClean="0"/>
              <a:t>uxyv</a:t>
            </a:r>
          </a:p>
          <a:p>
            <a:pPr algn="r">
              <a:defRPr/>
            </a:pPr>
            <a:r>
              <a:rPr lang="en-US" sz="2000" smtClean="0"/>
              <a:t>uxyvw</a:t>
            </a:r>
          </a:p>
          <a:p>
            <a:pPr algn="r">
              <a:defRPr/>
            </a:pPr>
            <a:r>
              <a:rPr lang="en-US" sz="2000" smtClean="0"/>
              <a:t>uxyvwz</a:t>
            </a:r>
          </a:p>
        </p:txBody>
      </p:sp>
      <p:sp>
        <p:nvSpPr>
          <p:cNvPr id="82952" name="Text Box 5"/>
          <p:cNvSpPr txBox="1">
            <a:spLocks noChangeArrowheads="1"/>
          </p:cNvSpPr>
          <p:nvPr/>
        </p:nvSpPr>
        <p:spPr bwMode="auto">
          <a:xfrm>
            <a:off x="2500313" y="1497013"/>
            <a:ext cx="116998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000" smtClean="0"/>
              <a:t>D(v),p(v)</a:t>
            </a:r>
          </a:p>
          <a:p>
            <a:pPr algn="r">
              <a:defRPr/>
            </a:pPr>
            <a:r>
              <a:rPr lang="en-US" sz="2000" smtClean="0"/>
              <a:t>2,u</a:t>
            </a:r>
          </a:p>
          <a:p>
            <a:pPr algn="r">
              <a:defRPr/>
            </a:pPr>
            <a:r>
              <a:rPr lang="en-US" sz="2000" smtClean="0"/>
              <a:t>2,u</a:t>
            </a:r>
          </a:p>
          <a:p>
            <a:pPr algn="r">
              <a:defRPr/>
            </a:pPr>
            <a:r>
              <a:rPr lang="en-US" sz="2000" smtClean="0"/>
              <a:t>2,u</a:t>
            </a:r>
          </a:p>
        </p:txBody>
      </p:sp>
      <p:sp>
        <p:nvSpPr>
          <p:cNvPr id="82953" name="Text Box 6"/>
          <p:cNvSpPr txBox="1">
            <a:spLocks noChangeArrowheads="1"/>
          </p:cNvSpPr>
          <p:nvPr/>
        </p:nvSpPr>
        <p:spPr bwMode="auto">
          <a:xfrm>
            <a:off x="3667125" y="1501775"/>
            <a:ext cx="128428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000" smtClean="0"/>
              <a:t>D(w),p(w)</a:t>
            </a:r>
          </a:p>
          <a:p>
            <a:pPr algn="r">
              <a:defRPr/>
            </a:pPr>
            <a:r>
              <a:rPr lang="en-US" sz="2000" smtClean="0"/>
              <a:t>5,u</a:t>
            </a:r>
          </a:p>
          <a:p>
            <a:pPr algn="r">
              <a:defRPr/>
            </a:pPr>
            <a:r>
              <a:rPr lang="en-US" sz="2000" smtClean="0"/>
              <a:t>4,x</a:t>
            </a:r>
          </a:p>
          <a:p>
            <a:pPr algn="r">
              <a:defRPr/>
            </a:pPr>
            <a:r>
              <a:rPr lang="en-US" sz="2000" smtClean="0"/>
              <a:t>3,y</a:t>
            </a:r>
          </a:p>
          <a:p>
            <a:pPr algn="r">
              <a:defRPr/>
            </a:pPr>
            <a:r>
              <a:rPr lang="en-US" sz="2000" smtClean="0"/>
              <a:t>3,y</a:t>
            </a:r>
          </a:p>
        </p:txBody>
      </p:sp>
      <p:sp>
        <p:nvSpPr>
          <p:cNvPr id="82954" name="Text Box 7"/>
          <p:cNvSpPr txBox="1">
            <a:spLocks noChangeArrowheads="1"/>
          </p:cNvSpPr>
          <p:nvPr/>
        </p:nvSpPr>
        <p:spPr bwMode="auto">
          <a:xfrm>
            <a:off x="5057775" y="1497013"/>
            <a:ext cx="11699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000" smtClean="0"/>
              <a:t>D(x),p(x)</a:t>
            </a:r>
          </a:p>
          <a:p>
            <a:pPr algn="r">
              <a:defRPr/>
            </a:pPr>
            <a:r>
              <a:rPr lang="en-US" sz="2000" smtClean="0"/>
              <a:t>1,u</a:t>
            </a:r>
          </a:p>
        </p:txBody>
      </p:sp>
      <p:sp>
        <p:nvSpPr>
          <p:cNvPr id="82955" name="Text Box 8"/>
          <p:cNvSpPr txBox="1">
            <a:spLocks noChangeArrowheads="1"/>
          </p:cNvSpPr>
          <p:nvPr/>
        </p:nvSpPr>
        <p:spPr bwMode="auto">
          <a:xfrm>
            <a:off x="6353175" y="1501775"/>
            <a:ext cx="11699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000" smtClean="0"/>
              <a:t>D(y),p(y)</a:t>
            </a:r>
          </a:p>
          <a:p>
            <a:pPr algn="r">
              <a:defRPr/>
            </a:pPr>
            <a:r>
              <a:rPr lang="en-US" sz="2000" smtClean="0">
                <a:latin typeface="Comic Sans MS" charset="0"/>
                <a:cs typeface="Arial" charset="0"/>
              </a:rPr>
              <a:t>∞</a:t>
            </a:r>
          </a:p>
          <a:p>
            <a:pPr algn="r">
              <a:defRPr/>
            </a:pPr>
            <a:r>
              <a:rPr lang="en-US" sz="2000" smtClean="0"/>
              <a:t>2,x</a:t>
            </a:r>
          </a:p>
        </p:txBody>
      </p:sp>
      <p:sp>
        <p:nvSpPr>
          <p:cNvPr id="82956" name="Text Box 9"/>
          <p:cNvSpPr txBox="1">
            <a:spLocks noChangeArrowheads="1"/>
          </p:cNvSpPr>
          <p:nvPr/>
        </p:nvSpPr>
        <p:spPr bwMode="auto">
          <a:xfrm>
            <a:off x="7605713" y="1516063"/>
            <a:ext cx="1169987" cy="186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000"/>
              <a:t>D(z),p(z)</a:t>
            </a:r>
          </a:p>
          <a:p>
            <a:pPr algn="r"/>
            <a:r>
              <a:rPr lang="en-US">
                <a:latin typeface="Comic Sans MS" pitchFamily="66" charset="0"/>
              </a:rPr>
              <a:t>∞ </a:t>
            </a:r>
            <a:endParaRPr lang="en-US" sz="2000"/>
          </a:p>
          <a:p>
            <a:pPr algn="r"/>
            <a:r>
              <a:rPr lang="en-US">
                <a:latin typeface="Comic Sans MS" pitchFamily="66" charset="0"/>
              </a:rPr>
              <a:t>∞ </a:t>
            </a:r>
            <a:endParaRPr lang="en-US" sz="2000"/>
          </a:p>
          <a:p>
            <a:pPr algn="r"/>
            <a:r>
              <a:rPr lang="en-US" sz="2000"/>
              <a:t>4,y</a:t>
            </a:r>
          </a:p>
          <a:p>
            <a:pPr algn="r"/>
            <a:r>
              <a:rPr lang="en-US" sz="2000"/>
              <a:t>4,y</a:t>
            </a:r>
          </a:p>
          <a:p>
            <a:pPr algn="r"/>
            <a:r>
              <a:rPr lang="en-US" sz="2000"/>
              <a:t>4,y</a:t>
            </a:r>
          </a:p>
        </p:txBody>
      </p:sp>
      <p:sp>
        <p:nvSpPr>
          <p:cNvPr id="82957" name="Line 10"/>
          <p:cNvSpPr>
            <a:spLocks noChangeShapeType="1"/>
          </p:cNvSpPr>
          <p:nvPr/>
        </p:nvSpPr>
        <p:spPr bwMode="auto">
          <a:xfrm>
            <a:off x="361950" y="1857375"/>
            <a:ext cx="8505825" cy="9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958" name="Line 11"/>
          <p:cNvSpPr>
            <a:spLocks noChangeShapeType="1"/>
          </p:cNvSpPr>
          <p:nvPr/>
        </p:nvSpPr>
        <p:spPr bwMode="auto">
          <a:xfrm>
            <a:off x="519113" y="2162175"/>
            <a:ext cx="8296275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959" name="Line 12"/>
          <p:cNvSpPr>
            <a:spLocks noChangeShapeType="1"/>
          </p:cNvSpPr>
          <p:nvPr/>
        </p:nvSpPr>
        <p:spPr bwMode="auto">
          <a:xfrm>
            <a:off x="538163" y="2457450"/>
            <a:ext cx="8267700" cy="476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960" name="Line 13"/>
          <p:cNvSpPr>
            <a:spLocks noChangeShapeType="1"/>
          </p:cNvSpPr>
          <p:nvPr/>
        </p:nvSpPr>
        <p:spPr bwMode="auto">
          <a:xfrm>
            <a:off x="547688" y="2767013"/>
            <a:ext cx="8253412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961" name="Line 14"/>
          <p:cNvSpPr>
            <a:spLocks noChangeShapeType="1"/>
          </p:cNvSpPr>
          <p:nvPr/>
        </p:nvSpPr>
        <p:spPr bwMode="auto">
          <a:xfrm>
            <a:off x="557213" y="3071813"/>
            <a:ext cx="8267700" cy="952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2962" name="Line 15"/>
          <p:cNvSpPr>
            <a:spLocks noChangeShapeType="1"/>
          </p:cNvSpPr>
          <p:nvPr/>
        </p:nvSpPr>
        <p:spPr bwMode="auto">
          <a:xfrm>
            <a:off x="571500" y="3386138"/>
            <a:ext cx="8262938" cy="476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102418" name="Group 16"/>
          <p:cNvGrpSpPr>
            <a:grpSpLocks/>
          </p:cNvGrpSpPr>
          <p:nvPr/>
        </p:nvGrpSpPr>
        <p:grpSpPr bwMode="auto">
          <a:xfrm>
            <a:off x="2224088" y="4043363"/>
            <a:ext cx="3571875" cy="2236787"/>
            <a:chOff x="3162" y="1071"/>
            <a:chExt cx="2250" cy="1409"/>
          </a:xfrm>
        </p:grpSpPr>
        <p:sp>
          <p:nvSpPr>
            <p:cNvPr id="102424" name="Freeform 17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5" name="Freeform 18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1" name="Oval 19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2" name="Line 20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73" name="Line 21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74" name="Rectangle 22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82975" name="Oval 23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6" name="Oval 24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77" name="Line 25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78" name="Line 26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79" name="Rectangle 27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82980" name="Oval 28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1" name="Oval 29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2" name="Line 30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83" name="Line 31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84" name="Rectangle 32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82985" name="Oval 33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6" name="Oval 34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87" name="Line 35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88" name="Line 36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89" name="Rectangle 37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82990" name="Oval 38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91" name="Oval 39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92" name="Line 40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93" name="Line 41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94" name="Rectangle 42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82995" name="Oval 43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96" name="Oval 44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997" name="Line 45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98" name="Line 46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999" name="Rectangle 47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83000" name="Oval 48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6" name="Freeform 49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7" name="Freeform 50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8" name="Freeform 51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>
                <a:gd name="T0" fmla="*/ 0 w 378"/>
                <a:gd name="T1" fmla="*/ 84828 h 174"/>
                <a:gd name="T2" fmla="*/ 1593 w 378"/>
                <a:gd name="T3" fmla="*/ 0 h 17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9" name="Freeform 52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60" name="Freeform 53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61" name="Freeform 54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62" name="Freeform 55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63" name="Freeform 56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64" name="Freeform 57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465" name="Group 58"/>
            <p:cNvGrpSpPr>
              <a:grpSpLocks/>
            </p:cNvGrpSpPr>
            <p:nvPr/>
          </p:nvGrpSpPr>
          <p:grpSpPr bwMode="auto">
            <a:xfrm>
              <a:off x="3287" y="1744"/>
              <a:ext cx="205" cy="250"/>
              <a:chOff x="2954" y="2425"/>
              <a:chExt cx="208" cy="250"/>
            </a:xfrm>
          </p:grpSpPr>
          <p:sp>
            <p:nvSpPr>
              <p:cNvPr id="83036" name="Rectangle 5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37" name="Text Box 60"/>
              <p:cNvSpPr txBox="1">
                <a:spLocks noChangeArrowheads="1"/>
              </p:cNvSpPr>
              <p:nvPr/>
            </p:nvSpPr>
            <p:spPr bwMode="auto">
              <a:xfrm>
                <a:off x="2954" y="2425"/>
                <a:ext cx="20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u</a:t>
                </a:r>
                <a:endParaRPr lang="en-US" sz="2400"/>
              </a:p>
            </p:txBody>
          </p:sp>
        </p:grpSp>
        <p:grpSp>
          <p:nvGrpSpPr>
            <p:cNvPr id="102466" name="Group 61"/>
            <p:cNvGrpSpPr>
              <a:grpSpLocks/>
            </p:cNvGrpSpPr>
            <p:nvPr/>
          </p:nvGrpSpPr>
          <p:grpSpPr bwMode="auto">
            <a:xfrm>
              <a:off x="4461" y="2128"/>
              <a:ext cx="196" cy="250"/>
              <a:chOff x="2958" y="2425"/>
              <a:chExt cx="199" cy="250"/>
            </a:xfrm>
          </p:grpSpPr>
          <p:sp>
            <p:nvSpPr>
              <p:cNvPr id="83034" name="Rectangle 6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35" name="Text Box 63"/>
              <p:cNvSpPr txBox="1">
                <a:spLocks noChangeArrowheads="1"/>
              </p:cNvSpPr>
              <p:nvPr/>
            </p:nvSpPr>
            <p:spPr bwMode="auto">
              <a:xfrm>
                <a:off x="2958" y="2425"/>
                <a:ext cx="19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y</a:t>
                </a:r>
                <a:endParaRPr lang="en-US" sz="2400"/>
              </a:p>
            </p:txBody>
          </p:sp>
        </p:grpSp>
        <p:grpSp>
          <p:nvGrpSpPr>
            <p:cNvPr id="102467" name="Group 64"/>
            <p:cNvGrpSpPr>
              <a:grpSpLocks/>
            </p:cNvGrpSpPr>
            <p:nvPr/>
          </p:nvGrpSpPr>
          <p:grpSpPr bwMode="auto">
            <a:xfrm>
              <a:off x="3772" y="2095"/>
              <a:ext cx="212" cy="288"/>
              <a:chOff x="2951" y="2395"/>
              <a:chExt cx="213" cy="288"/>
            </a:xfrm>
          </p:grpSpPr>
          <p:sp>
            <p:nvSpPr>
              <p:cNvPr id="83032" name="Rectangle 6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33" name="Text Box 66"/>
              <p:cNvSpPr txBox="1">
                <a:spLocks noChangeArrowheads="1"/>
              </p:cNvSpPr>
              <p:nvPr/>
            </p:nvSpPr>
            <p:spPr bwMode="auto">
              <a:xfrm>
                <a:off x="2951" y="2395"/>
                <a:ext cx="2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x</a:t>
                </a:r>
              </a:p>
            </p:txBody>
          </p:sp>
        </p:grpSp>
        <p:grpSp>
          <p:nvGrpSpPr>
            <p:cNvPr id="102468" name="Group 67"/>
            <p:cNvGrpSpPr>
              <a:grpSpLocks/>
            </p:cNvGrpSpPr>
            <p:nvPr/>
          </p:nvGrpSpPr>
          <p:grpSpPr bwMode="auto">
            <a:xfrm>
              <a:off x="4438" y="1438"/>
              <a:ext cx="232" cy="250"/>
              <a:chOff x="2941" y="2425"/>
              <a:chExt cx="235" cy="250"/>
            </a:xfrm>
          </p:grpSpPr>
          <p:sp>
            <p:nvSpPr>
              <p:cNvPr id="83030" name="Rectangle 6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6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31" name="Text Box 69"/>
              <p:cNvSpPr txBox="1">
                <a:spLocks noChangeArrowheads="1"/>
              </p:cNvSpPr>
              <p:nvPr/>
            </p:nvSpPr>
            <p:spPr bwMode="auto">
              <a:xfrm>
                <a:off x="2941" y="2425"/>
                <a:ext cx="23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w</a:t>
                </a:r>
                <a:endParaRPr lang="en-US" sz="2400"/>
              </a:p>
            </p:txBody>
          </p:sp>
        </p:grpSp>
        <p:grpSp>
          <p:nvGrpSpPr>
            <p:cNvPr id="102469" name="Group 70"/>
            <p:cNvGrpSpPr>
              <a:grpSpLocks/>
            </p:cNvGrpSpPr>
            <p:nvPr/>
          </p:nvGrpSpPr>
          <p:grpSpPr bwMode="auto">
            <a:xfrm>
              <a:off x="3771" y="1438"/>
              <a:ext cx="196" cy="250"/>
              <a:chOff x="2958" y="2425"/>
              <a:chExt cx="199" cy="250"/>
            </a:xfrm>
          </p:grpSpPr>
          <p:sp>
            <p:nvSpPr>
              <p:cNvPr id="83028" name="Rectangle 7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29" name="Text Box 72"/>
              <p:cNvSpPr txBox="1">
                <a:spLocks noChangeArrowheads="1"/>
              </p:cNvSpPr>
              <p:nvPr/>
            </p:nvSpPr>
            <p:spPr bwMode="auto">
              <a:xfrm>
                <a:off x="2958" y="2425"/>
                <a:ext cx="19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v</a:t>
                </a:r>
                <a:endParaRPr lang="en-US" sz="2400"/>
              </a:p>
            </p:txBody>
          </p:sp>
        </p:grpSp>
        <p:grpSp>
          <p:nvGrpSpPr>
            <p:cNvPr id="102470" name="Group 73"/>
            <p:cNvGrpSpPr>
              <a:grpSpLocks/>
            </p:cNvGrpSpPr>
            <p:nvPr/>
          </p:nvGrpSpPr>
          <p:grpSpPr bwMode="auto">
            <a:xfrm>
              <a:off x="5025" y="1756"/>
              <a:ext cx="212" cy="288"/>
              <a:chOff x="2949" y="2395"/>
              <a:chExt cx="214" cy="288"/>
            </a:xfrm>
          </p:grpSpPr>
          <p:sp>
            <p:nvSpPr>
              <p:cNvPr id="83026" name="Rectangle 7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027" name="Text Box 75"/>
              <p:cNvSpPr txBox="1">
                <a:spLocks noChangeArrowheads="1"/>
              </p:cNvSpPr>
              <p:nvPr/>
            </p:nvSpPr>
            <p:spPr bwMode="auto">
              <a:xfrm>
                <a:off x="2949" y="2395"/>
                <a:ext cx="21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z</a:t>
                </a:r>
              </a:p>
            </p:txBody>
          </p:sp>
        </p:grpSp>
        <p:sp>
          <p:nvSpPr>
            <p:cNvPr id="83016" name="Text Box 76"/>
            <p:cNvSpPr txBox="1">
              <a:spLocks noChangeArrowheads="1"/>
            </p:cNvSpPr>
            <p:nvPr/>
          </p:nvSpPr>
          <p:spPr bwMode="auto">
            <a:xfrm>
              <a:off x="3493" y="156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/>
            </a:p>
          </p:txBody>
        </p:sp>
        <p:sp>
          <p:nvSpPr>
            <p:cNvPr id="83017" name="Text Box 77"/>
            <p:cNvSpPr txBox="1">
              <a:spLocks noChangeArrowheads="1"/>
            </p:cNvSpPr>
            <p:nvPr/>
          </p:nvSpPr>
          <p:spPr bwMode="auto">
            <a:xfrm>
              <a:off x="3841" y="178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/>
            </a:p>
          </p:txBody>
        </p:sp>
        <p:sp>
          <p:nvSpPr>
            <p:cNvPr id="83018" name="Text Box 78"/>
            <p:cNvSpPr txBox="1">
              <a:spLocks noChangeArrowheads="1"/>
            </p:cNvSpPr>
            <p:nvPr/>
          </p:nvSpPr>
          <p:spPr bwMode="auto">
            <a:xfrm>
              <a:off x="3406" y="2000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/>
            </a:p>
          </p:txBody>
        </p:sp>
        <p:sp>
          <p:nvSpPr>
            <p:cNvPr id="83019" name="Text Box 79"/>
            <p:cNvSpPr txBox="1">
              <a:spLocks noChangeArrowheads="1"/>
            </p:cNvSpPr>
            <p:nvPr/>
          </p:nvSpPr>
          <p:spPr bwMode="auto">
            <a:xfrm>
              <a:off x="4225" y="1880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/>
            </a:p>
          </p:txBody>
        </p:sp>
        <p:sp>
          <p:nvSpPr>
            <p:cNvPr id="83020" name="Text Box 80"/>
            <p:cNvSpPr txBox="1">
              <a:spLocks noChangeArrowheads="1"/>
            </p:cNvSpPr>
            <p:nvPr/>
          </p:nvSpPr>
          <p:spPr bwMode="auto">
            <a:xfrm>
              <a:off x="4162" y="223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/>
            </a:p>
          </p:txBody>
        </p:sp>
        <p:sp>
          <p:nvSpPr>
            <p:cNvPr id="83021" name="Text Box 81"/>
            <p:cNvSpPr txBox="1">
              <a:spLocks noChangeArrowheads="1"/>
            </p:cNvSpPr>
            <p:nvPr/>
          </p:nvSpPr>
          <p:spPr bwMode="auto">
            <a:xfrm>
              <a:off x="4522" y="180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/>
            </a:p>
          </p:txBody>
        </p:sp>
        <p:sp>
          <p:nvSpPr>
            <p:cNvPr id="83022" name="Text Box 82"/>
            <p:cNvSpPr txBox="1">
              <a:spLocks noChangeArrowheads="1"/>
            </p:cNvSpPr>
            <p:nvPr/>
          </p:nvSpPr>
          <p:spPr bwMode="auto">
            <a:xfrm>
              <a:off x="4882" y="206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/>
            </a:p>
          </p:txBody>
        </p:sp>
        <p:sp>
          <p:nvSpPr>
            <p:cNvPr id="83023" name="Text Box 83"/>
            <p:cNvSpPr txBox="1">
              <a:spLocks noChangeArrowheads="1"/>
            </p:cNvSpPr>
            <p:nvPr/>
          </p:nvSpPr>
          <p:spPr bwMode="auto">
            <a:xfrm>
              <a:off x="4855" y="153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</a:t>
              </a:r>
              <a:endParaRPr lang="en-US" sz="2400"/>
            </a:p>
          </p:txBody>
        </p:sp>
        <p:sp>
          <p:nvSpPr>
            <p:cNvPr id="83024" name="Text Box 84"/>
            <p:cNvSpPr txBox="1">
              <a:spLocks noChangeArrowheads="1"/>
            </p:cNvSpPr>
            <p:nvPr/>
          </p:nvSpPr>
          <p:spPr bwMode="auto">
            <a:xfrm>
              <a:off x="4120" y="138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/>
            </a:p>
          </p:txBody>
        </p:sp>
        <p:sp>
          <p:nvSpPr>
            <p:cNvPr id="83025" name="Text Box 85"/>
            <p:cNvSpPr txBox="1">
              <a:spLocks noChangeArrowheads="1"/>
            </p:cNvSpPr>
            <p:nvPr/>
          </p:nvSpPr>
          <p:spPr bwMode="auto">
            <a:xfrm>
              <a:off x="3769" y="111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</a:t>
              </a:r>
              <a:endParaRPr lang="en-US" sz="2400"/>
            </a:p>
          </p:txBody>
        </p:sp>
      </p:grpSp>
      <p:sp>
        <p:nvSpPr>
          <p:cNvPr id="718934" name="Line 86"/>
          <p:cNvSpPr>
            <a:spLocks noChangeShapeType="1"/>
          </p:cNvSpPr>
          <p:nvPr/>
        </p:nvSpPr>
        <p:spPr bwMode="auto">
          <a:xfrm flipH="1">
            <a:off x="2241550" y="2035175"/>
            <a:ext cx="3514725" cy="3095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18935" name="Line 87"/>
          <p:cNvSpPr>
            <a:spLocks noChangeShapeType="1"/>
          </p:cNvSpPr>
          <p:nvPr/>
        </p:nvSpPr>
        <p:spPr bwMode="auto">
          <a:xfrm flipH="1">
            <a:off x="2163763" y="2330450"/>
            <a:ext cx="4894262" cy="3349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18936" name="Line 88"/>
          <p:cNvSpPr>
            <a:spLocks noChangeShapeType="1"/>
          </p:cNvSpPr>
          <p:nvPr/>
        </p:nvSpPr>
        <p:spPr bwMode="auto">
          <a:xfrm flipH="1">
            <a:off x="2227263" y="2692400"/>
            <a:ext cx="914400" cy="2571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18937" name="Line 89"/>
          <p:cNvSpPr>
            <a:spLocks noChangeShapeType="1"/>
          </p:cNvSpPr>
          <p:nvPr/>
        </p:nvSpPr>
        <p:spPr bwMode="auto">
          <a:xfrm flipH="1">
            <a:off x="2241550" y="2949575"/>
            <a:ext cx="2239963" cy="3095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18938" name="Line 90"/>
          <p:cNvSpPr>
            <a:spLocks noChangeShapeType="1"/>
          </p:cNvSpPr>
          <p:nvPr/>
        </p:nvSpPr>
        <p:spPr bwMode="auto">
          <a:xfrm flipH="1">
            <a:off x="2254250" y="3206750"/>
            <a:ext cx="5975350" cy="3349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46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839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5E4040BB-6D2C-4D58-97D3-E88D0189CC17}" type="slidenum">
              <a:rPr lang="en-US"/>
              <a:pPr/>
              <a:t>11</a:t>
            </a:fld>
            <a:endParaRPr lang="en-US"/>
          </a:p>
        </p:txBody>
      </p:sp>
      <p:sp>
        <p:nvSpPr>
          <p:cNvPr id="8397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852488"/>
          </a:xfrm>
        </p:spPr>
        <p:txBody>
          <a:bodyPr/>
          <a:lstStyle/>
          <a:p>
            <a:r>
              <a:rPr lang="en-US" sz="4000" dirty="0" err="1" smtClean="0">
                <a:ea typeface="ＭＳ Ｐゴシック" pitchFamily="34" charset="-128"/>
              </a:rPr>
              <a:t>Dijkstra</a:t>
            </a:r>
            <a:r>
              <a:rPr lang="ja-JP" altLang="en-US" sz="4000" dirty="0" smtClean="0">
                <a:ea typeface="ＭＳ Ｐゴシック" pitchFamily="34" charset="-128"/>
              </a:rPr>
              <a:t>’</a:t>
            </a:r>
            <a:r>
              <a:rPr lang="en-US" altLang="ja-JP" sz="4000" dirty="0" smtClean="0">
                <a:ea typeface="ＭＳ Ｐゴシック" pitchFamily="34" charset="-128"/>
              </a:rPr>
              <a:t>s algorithm: example (2) </a:t>
            </a:r>
            <a:endParaRPr lang="en-US" sz="4000" dirty="0" smtClean="0">
              <a:ea typeface="ＭＳ Ｐゴシック" pitchFamily="34" charset="-128"/>
            </a:endParaRPr>
          </a:p>
        </p:txBody>
      </p:sp>
      <p:grpSp>
        <p:nvGrpSpPr>
          <p:cNvPr id="103428" name="Group 3"/>
          <p:cNvGrpSpPr>
            <a:grpSpLocks/>
          </p:cNvGrpSpPr>
          <p:nvPr/>
        </p:nvGrpSpPr>
        <p:grpSpPr bwMode="auto">
          <a:xfrm>
            <a:off x="2198688" y="2036763"/>
            <a:ext cx="3244850" cy="1500187"/>
            <a:chOff x="1385" y="1283"/>
            <a:chExt cx="2044" cy="945"/>
          </a:xfrm>
        </p:grpSpPr>
        <p:sp>
          <p:nvSpPr>
            <p:cNvPr id="103447" name="Freeform 4"/>
            <p:cNvSpPr>
              <a:spLocks/>
            </p:cNvSpPr>
            <p:nvPr/>
          </p:nvSpPr>
          <p:spPr bwMode="auto">
            <a:xfrm>
              <a:off x="1648" y="1465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93" name="Oval 5"/>
            <p:cNvSpPr>
              <a:spLocks noChangeArrowheads="1"/>
            </p:cNvSpPr>
            <p:nvPr/>
          </p:nvSpPr>
          <p:spPr bwMode="auto">
            <a:xfrm>
              <a:off x="1388" y="1707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94" name="Line 6"/>
            <p:cNvSpPr>
              <a:spLocks noChangeShapeType="1"/>
            </p:cNvSpPr>
            <p:nvPr/>
          </p:nvSpPr>
          <p:spPr bwMode="auto">
            <a:xfrm>
              <a:off x="1388" y="1700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3995" name="Line 7"/>
            <p:cNvSpPr>
              <a:spLocks noChangeShapeType="1"/>
            </p:cNvSpPr>
            <p:nvPr/>
          </p:nvSpPr>
          <p:spPr bwMode="auto">
            <a:xfrm>
              <a:off x="1701" y="1700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3996" name="Rectangle 8"/>
            <p:cNvSpPr>
              <a:spLocks noChangeArrowheads="1"/>
            </p:cNvSpPr>
            <p:nvPr/>
          </p:nvSpPr>
          <p:spPr bwMode="auto">
            <a:xfrm>
              <a:off x="1388" y="1700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83997" name="Oval 9"/>
            <p:cNvSpPr>
              <a:spLocks noChangeArrowheads="1"/>
            </p:cNvSpPr>
            <p:nvPr/>
          </p:nvSpPr>
          <p:spPr bwMode="auto">
            <a:xfrm>
              <a:off x="1385" y="1641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98" name="Oval 10"/>
            <p:cNvSpPr>
              <a:spLocks noChangeArrowheads="1"/>
            </p:cNvSpPr>
            <p:nvPr/>
          </p:nvSpPr>
          <p:spPr bwMode="auto">
            <a:xfrm>
              <a:off x="1862" y="209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999" name="Line 11"/>
            <p:cNvSpPr>
              <a:spLocks noChangeShapeType="1"/>
            </p:cNvSpPr>
            <p:nvPr/>
          </p:nvSpPr>
          <p:spPr bwMode="auto">
            <a:xfrm>
              <a:off x="1862" y="208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00" name="Line 12"/>
            <p:cNvSpPr>
              <a:spLocks noChangeShapeType="1"/>
            </p:cNvSpPr>
            <p:nvPr/>
          </p:nvSpPr>
          <p:spPr bwMode="auto">
            <a:xfrm>
              <a:off x="2175" y="208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01" name="Rectangle 13"/>
            <p:cNvSpPr>
              <a:spLocks noChangeArrowheads="1"/>
            </p:cNvSpPr>
            <p:nvPr/>
          </p:nvSpPr>
          <p:spPr bwMode="auto">
            <a:xfrm>
              <a:off x="1862" y="2087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84002" name="Oval 14"/>
            <p:cNvSpPr>
              <a:spLocks noChangeArrowheads="1"/>
            </p:cNvSpPr>
            <p:nvPr/>
          </p:nvSpPr>
          <p:spPr bwMode="auto">
            <a:xfrm>
              <a:off x="1859" y="202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3" name="Oval 15"/>
            <p:cNvSpPr>
              <a:spLocks noChangeArrowheads="1"/>
            </p:cNvSpPr>
            <p:nvPr/>
          </p:nvSpPr>
          <p:spPr bwMode="auto">
            <a:xfrm>
              <a:off x="1858" y="1404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4" name="Line 16"/>
            <p:cNvSpPr>
              <a:spLocks noChangeShapeType="1"/>
            </p:cNvSpPr>
            <p:nvPr/>
          </p:nvSpPr>
          <p:spPr bwMode="auto">
            <a:xfrm>
              <a:off x="1858" y="139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05" name="Line 17"/>
            <p:cNvSpPr>
              <a:spLocks noChangeShapeType="1"/>
            </p:cNvSpPr>
            <p:nvPr/>
          </p:nvSpPr>
          <p:spPr bwMode="auto">
            <a:xfrm>
              <a:off x="2171" y="1397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06" name="Rectangle 18"/>
            <p:cNvSpPr>
              <a:spLocks noChangeArrowheads="1"/>
            </p:cNvSpPr>
            <p:nvPr/>
          </p:nvSpPr>
          <p:spPr bwMode="auto">
            <a:xfrm>
              <a:off x="1858" y="1397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84007" name="Oval 19"/>
            <p:cNvSpPr>
              <a:spLocks noChangeArrowheads="1"/>
            </p:cNvSpPr>
            <p:nvPr/>
          </p:nvSpPr>
          <p:spPr bwMode="auto">
            <a:xfrm>
              <a:off x="1855" y="1338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8" name="Oval 20"/>
            <p:cNvSpPr>
              <a:spLocks noChangeArrowheads="1"/>
            </p:cNvSpPr>
            <p:nvPr/>
          </p:nvSpPr>
          <p:spPr bwMode="auto">
            <a:xfrm>
              <a:off x="2541" y="1400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09" name="Line 21"/>
            <p:cNvSpPr>
              <a:spLocks noChangeShapeType="1"/>
            </p:cNvSpPr>
            <p:nvPr/>
          </p:nvSpPr>
          <p:spPr bwMode="auto">
            <a:xfrm>
              <a:off x="2541" y="139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10" name="Line 22"/>
            <p:cNvSpPr>
              <a:spLocks noChangeShapeType="1"/>
            </p:cNvSpPr>
            <p:nvPr/>
          </p:nvSpPr>
          <p:spPr bwMode="auto">
            <a:xfrm>
              <a:off x="2853" y="139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11" name="Rectangle 23"/>
            <p:cNvSpPr>
              <a:spLocks noChangeArrowheads="1"/>
            </p:cNvSpPr>
            <p:nvPr/>
          </p:nvSpPr>
          <p:spPr bwMode="auto">
            <a:xfrm>
              <a:off x="2541" y="1393"/>
              <a:ext cx="309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84012" name="Oval 24"/>
            <p:cNvSpPr>
              <a:spLocks noChangeArrowheads="1"/>
            </p:cNvSpPr>
            <p:nvPr/>
          </p:nvSpPr>
          <p:spPr bwMode="auto">
            <a:xfrm>
              <a:off x="2544" y="1337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13" name="Oval 25"/>
            <p:cNvSpPr>
              <a:spLocks noChangeArrowheads="1"/>
            </p:cNvSpPr>
            <p:nvPr/>
          </p:nvSpPr>
          <p:spPr bwMode="auto">
            <a:xfrm>
              <a:off x="2551" y="2091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14" name="Line 26"/>
            <p:cNvSpPr>
              <a:spLocks noChangeShapeType="1"/>
            </p:cNvSpPr>
            <p:nvPr/>
          </p:nvSpPr>
          <p:spPr bwMode="auto">
            <a:xfrm>
              <a:off x="2551" y="20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15" name="Line 27"/>
            <p:cNvSpPr>
              <a:spLocks noChangeShapeType="1"/>
            </p:cNvSpPr>
            <p:nvPr/>
          </p:nvSpPr>
          <p:spPr bwMode="auto">
            <a:xfrm>
              <a:off x="2864" y="208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16" name="Rectangle 28"/>
            <p:cNvSpPr>
              <a:spLocks noChangeArrowheads="1"/>
            </p:cNvSpPr>
            <p:nvPr/>
          </p:nvSpPr>
          <p:spPr bwMode="auto">
            <a:xfrm>
              <a:off x="2551" y="2084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84017" name="Oval 29"/>
            <p:cNvSpPr>
              <a:spLocks noChangeArrowheads="1"/>
            </p:cNvSpPr>
            <p:nvPr/>
          </p:nvSpPr>
          <p:spPr bwMode="auto">
            <a:xfrm>
              <a:off x="2548" y="2025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18" name="Oval 30"/>
            <p:cNvSpPr>
              <a:spLocks noChangeArrowheads="1"/>
            </p:cNvSpPr>
            <p:nvPr/>
          </p:nvSpPr>
          <p:spPr bwMode="auto">
            <a:xfrm>
              <a:off x="3116" y="175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019" name="Line 31"/>
            <p:cNvSpPr>
              <a:spLocks noChangeShapeType="1"/>
            </p:cNvSpPr>
            <p:nvPr/>
          </p:nvSpPr>
          <p:spPr bwMode="auto">
            <a:xfrm>
              <a:off x="3116" y="174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20" name="Line 32"/>
            <p:cNvSpPr>
              <a:spLocks noChangeShapeType="1"/>
            </p:cNvSpPr>
            <p:nvPr/>
          </p:nvSpPr>
          <p:spPr bwMode="auto">
            <a:xfrm>
              <a:off x="3429" y="174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4021" name="Rectangle 33"/>
            <p:cNvSpPr>
              <a:spLocks noChangeArrowheads="1"/>
            </p:cNvSpPr>
            <p:nvPr/>
          </p:nvSpPr>
          <p:spPr bwMode="auto">
            <a:xfrm>
              <a:off x="3116" y="174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84022" name="Oval 34"/>
            <p:cNvSpPr>
              <a:spLocks noChangeArrowheads="1"/>
            </p:cNvSpPr>
            <p:nvPr/>
          </p:nvSpPr>
          <p:spPr bwMode="auto">
            <a:xfrm>
              <a:off x="3113" y="168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78" name="Freeform 35"/>
            <p:cNvSpPr>
              <a:spLocks/>
            </p:cNvSpPr>
            <p:nvPr/>
          </p:nvSpPr>
          <p:spPr bwMode="auto">
            <a:xfrm>
              <a:off x="2707" y="1492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79" name="Freeform 36"/>
            <p:cNvSpPr>
              <a:spLocks/>
            </p:cNvSpPr>
            <p:nvPr/>
          </p:nvSpPr>
          <p:spPr bwMode="auto">
            <a:xfrm>
              <a:off x="2866" y="1831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80" name="Freeform 37"/>
            <p:cNvSpPr>
              <a:spLocks/>
            </p:cNvSpPr>
            <p:nvPr/>
          </p:nvSpPr>
          <p:spPr bwMode="auto">
            <a:xfrm>
              <a:off x="2185" y="2113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81" name="Freeform 38"/>
            <p:cNvSpPr>
              <a:spLocks/>
            </p:cNvSpPr>
            <p:nvPr/>
          </p:nvSpPr>
          <p:spPr bwMode="auto">
            <a:xfrm>
              <a:off x="1594" y="1789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482" name="Group 39"/>
            <p:cNvGrpSpPr>
              <a:grpSpLocks/>
            </p:cNvGrpSpPr>
            <p:nvPr/>
          </p:nvGrpSpPr>
          <p:grpSpPr bwMode="auto">
            <a:xfrm>
              <a:off x="1437" y="1589"/>
              <a:ext cx="205" cy="250"/>
              <a:chOff x="2954" y="2425"/>
              <a:chExt cx="208" cy="250"/>
            </a:xfrm>
          </p:grpSpPr>
          <p:sp>
            <p:nvSpPr>
              <p:cNvPr id="84043" name="Rectangle 4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44" name="Text Box 41"/>
              <p:cNvSpPr txBox="1">
                <a:spLocks noChangeArrowheads="1"/>
              </p:cNvSpPr>
              <p:nvPr/>
            </p:nvSpPr>
            <p:spPr bwMode="auto">
              <a:xfrm>
                <a:off x="2954" y="2425"/>
                <a:ext cx="20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u</a:t>
                </a:r>
                <a:endParaRPr lang="en-US" sz="2400"/>
              </a:p>
            </p:txBody>
          </p:sp>
        </p:grpSp>
        <p:grpSp>
          <p:nvGrpSpPr>
            <p:cNvPr id="103483" name="Group 42"/>
            <p:cNvGrpSpPr>
              <a:grpSpLocks/>
            </p:cNvGrpSpPr>
            <p:nvPr/>
          </p:nvGrpSpPr>
          <p:grpSpPr bwMode="auto">
            <a:xfrm>
              <a:off x="2611" y="1973"/>
              <a:ext cx="196" cy="250"/>
              <a:chOff x="2958" y="2425"/>
              <a:chExt cx="199" cy="250"/>
            </a:xfrm>
          </p:grpSpPr>
          <p:sp>
            <p:nvSpPr>
              <p:cNvPr id="84041" name="Rectangle 4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42" name="Text Box 44"/>
              <p:cNvSpPr txBox="1">
                <a:spLocks noChangeArrowheads="1"/>
              </p:cNvSpPr>
              <p:nvPr/>
            </p:nvSpPr>
            <p:spPr bwMode="auto">
              <a:xfrm>
                <a:off x="2958" y="2425"/>
                <a:ext cx="19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y</a:t>
                </a:r>
                <a:endParaRPr lang="en-US" sz="2400"/>
              </a:p>
            </p:txBody>
          </p:sp>
        </p:grpSp>
        <p:grpSp>
          <p:nvGrpSpPr>
            <p:cNvPr id="103484" name="Group 45"/>
            <p:cNvGrpSpPr>
              <a:grpSpLocks/>
            </p:cNvGrpSpPr>
            <p:nvPr/>
          </p:nvGrpSpPr>
          <p:grpSpPr bwMode="auto">
            <a:xfrm>
              <a:off x="1922" y="1940"/>
              <a:ext cx="212" cy="288"/>
              <a:chOff x="2951" y="2395"/>
              <a:chExt cx="213" cy="288"/>
            </a:xfrm>
          </p:grpSpPr>
          <p:sp>
            <p:nvSpPr>
              <p:cNvPr id="84039" name="Rectangle 4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40" name="Text Box 47"/>
              <p:cNvSpPr txBox="1">
                <a:spLocks noChangeArrowheads="1"/>
              </p:cNvSpPr>
              <p:nvPr/>
            </p:nvSpPr>
            <p:spPr bwMode="auto">
              <a:xfrm>
                <a:off x="2951" y="2395"/>
                <a:ext cx="2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x</a:t>
                </a:r>
              </a:p>
            </p:txBody>
          </p:sp>
        </p:grpSp>
        <p:grpSp>
          <p:nvGrpSpPr>
            <p:cNvPr id="103485" name="Group 48"/>
            <p:cNvGrpSpPr>
              <a:grpSpLocks/>
            </p:cNvGrpSpPr>
            <p:nvPr/>
          </p:nvGrpSpPr>
          <p:grpSpPr bwMode="auto">
            <a:xfrm>
              <a:off x="2588" y="1283"/>
              <a:ext cx="232" cy="250"/>
              <a:chOff x="2941" y="2425"/>
              <a:chExt cx="235" cy="250"/>
            </a:xfrm>
          </p:grpSpPr>
          <p:sp>
            <p:nvSpPr>
              <p:cNvPr id="84037" name="Rectangle 4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6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38" name="Text Box 50"/>
              <p:cNvSpPr txBox="1">
                <a:spLocks noChangeArrowheads="1"/>
              </p:cNvSpPr>
              <p:nvPr/>
            </p:nvSpPr>
            <p:spPr bwMode="auto">
              <a:xfrm>
                <a:off x="2941" y="2425"/>
                <a:ext cx="23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w</a:t>
                </a:r>
                <a:endParaRPr lang="en-US" sz="2400"/>
              </a:p>
            </p:txBody>
          </p:sp>
        </p:grpSp>
        <p:grpSp>
          <p:nvGrpSpPr>
            <p:cNvPr id="103486" name="Group 51"/>
            <p:cNvGrpSpPr>
              <a:grpSpLocks/>
            </p:cNvGrpSpPr>
            <p:nvPr/>
          </p:nvGrpSpPr>
          <p:grpSpPr bwMode="auto">
            <a:xfrm>
              <a:off x="1921" y="1283"/>
              <a:ext cx="196" cy="250"/>
              <a:chOff x="2958" y="2425"/>
              <a:chExt cx="199" cy="250"/>
            </a:xfrm>
          </p:grpSpPr>
          <p:sp>
            <p:nvSpPr>
              <p:cNvPr id="84035" name="Rectangle 5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36" name="Text Box 53"/>
              <p:cNvSpPr txBox="1">
                <a:spLocks noChangeArrowheads="1"/>
              </p:cNvSpPr>
              <p:nvPr/>
            </p:nvSpPr>
            <p:spPr bwMode="auto">
              <a:xfrm>
                <a:off x="2958" y="2425"/>
                <a:ext cx="19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v</a:t>
                </a:r>
                <a:endParaRPr lang="en-US" sz="2400"/>
              </a:p>
            </p:txBody>
          </p:sp>
        </p:grpSp>
        <p:grpSp>
          <p:nvGrpSpPr>
            <p:cNvPr id="103487" name="Group 54"/>
            <p:cNvGrpSpPr>
              <a:grpSpLocks/>
            </p:cNvGrpSpPr>
            <p:nvPr/>
          </p:nvGrpSpPr>
          <p:grpSpPr bwMode="auto">
            <a:xfrm>
              <a:off x="3175" y="1601"/>
              <a:ext cx="212" cy="288"/>
              <a:chOff x="2949" y="2395"/>
              <a:chExt cx="214" cy="288"/>
            </a:xfrm>
          </p:grpSpPr>
          <p:sp>
            <p:nvSpPr>
              <p:cNvPr id="84033" name="Rectangle 5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034" name="Text Box 56"/>
              <p:cNvSpPr txBox="1">
                <a:spLocks noChangeArrowheads="1"/>
              </p:cNvSpPr>
              <p:nvPr/>
            </p:nvSpPr>
            <p:spPr bwMode="auto">
              <a:xfrm>
                <a:off x="2949" y="2395"/>
                <a:ext cx="21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z</a:t>
                </a:r>
              </a:p>
            </p:txBody>
          </p:sp>
        </p:grpSp>
      </p:grpSp>
      <p:sp>
        <p:nvSpPr>
          <p:cNvPr id="83974" name="Text Box 57"/>
          <p:cNvSpPr txBox="1">
            <a:spLocks noChangeArrowheads="1"/>
          </p:cNvSpPr>
          <p:nvPr/>
        </p:nvSpPr>
        <p:spPr bwMode="auto">
          <a:xfrm>
            <a:off x="577850" y="1220788"/>
            <a:ext cx="456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smtClean="0">
                <a:latin typeface="Gill Sans MT" charset="0"/>
              </a:rPr>
              <a:t>resulting shortest-path tree from u:</a:t>
            </a:r>
          </a:p>
        </p:txBody>
      </p:sp>
      <p:grpSp>
        <p:nvGrpSpPr>
          <p:cNvPr id="103430" name="Group 58"/>
          <p:cNvGrpSpPr>
            <a:grpSpLocks/>
          </p:cNvGrpSpPr>
          <p:nvPr/>
        </p:nvGrpSpPr>
        <p:grpSpPr bwMode="auto">
          <a:xfrm>
            <a:off x="2268538" y="4224338"/>
            <a:ext cx="2319337" cy="2276475"/>
            <a:chOff x="259" y="2768"/>
            <a:chExt cx="1461" cy="1434"/>
          </a:xfrm>
        </p:grpSpPr>
        <p:sp>
          <p:nvSpPr>
            <p:cNvPr id="83978" name="Line 59"/>
            <p:cNvSpPr>
              <a:spLocks noChangeShapeType="1"/>
            </p:cNvSpPr>
            <p:nvPr/>
          </p:nvSpPr>
          <p:spPr bwMode="auto">
            <a:xfrm>
              <a:off x="1152" y="2880"/>
              <a:ext cx="8" cy="13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3979" name="Line 60"/>
            <p:cNvSpPr>
              <a:spLocks noChangeShapeType="1"/>
            </p:cNvSpPr>
            <p:nvPr/>
          </p:nvSpPr>
          <p:spPr bwMode="auto">
            <a:xfrm>
              <a:off x="357" y="3058"/>
              <a:ext cx="1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3980" name="Text Box 61"/>
            <p:cNvSpPr txBox="1">
              <a:spLocks noChangeArrowheads="1"/>
            </p:cNvSpPr>
            <p:nvPr/>
          </p:nvSpPr>
          <p:spPr bwMode="auto">
            <a:xfrm>
              <a:off x="883" y="3060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</a:p>
          </p:txBody>
        </p:sp>
        <p:sp>
          <p:nvSpPr>
            <p:cNvPr id="83981" name="Text Box 62"/>
            <p:cNvSpPr txBox="1">
              <a:spLocks noChangeArrowheads="1"/>
            </p:cNvSpPr>
            <p:nvPr/>
          </p:nvSpPr>
          <p:spPr bwMode="auto">
            <a:xfrm>
              <a:off x="876" y="3247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83982" name="Text Box 63"/>
            <p:cNvSpPr txBox="1">
              <a:spLocks noChangeArrowheads="1"/>
            </p:cNvSpPr>
            <p:nvPr/>
          </p:nvSpPr>
          <p:spPr bwMode="auto">
            <a:xfrm>
              <a:off x="890" y="3482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</a:t>
              </a:r>
            </a:p>
          </p:txBody>
        </p:sp>
        <p:sp>
          <p:nvSpPr>
            <p:cNvPr id="83983" name="Text Box 64"/>
            <p:cNvSpPr txBox="1">
              <a:spLocks noChangeArrowheads="1"/>
            </p:cNvSpPr>
            <p:nvPr/>
          </p:nvSpPr>
          <p:spPr bwMode="auto">
            <a:xfrm>
              <a:off x="875" y="3717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w</a:t>
              </a:r>
            </a:p>
          </p:txBody>
        </p:sp>
        <p:sp>
          <p:nvSpPr>
            <p:cNvPr id="83984" name="Text Box 65"/>
            <p:cNvSpPr txBox="1">
              <a:spLocks noChangeArrowheads="1"/>
            </p:cNvSpPr>
            <p:nvPr/>
          </p:nvSpPr>
          <p:spPr bwMode="auto">
            <a:xfrm>
              <a:off x="884" y="3943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z</a:t>
              </a:r>
            </a:p>
          </p:txBody>
        </p:sp>
        <p:sp>
          <p:nvSpPr>
            <p:cNvPr id="83985" name="Text Box 66"/>
            <p:cNvSpPr txBox="1">
              <a:spLocks noChangeArrowheads="1"/>
            </p:cNvSpPr>
            <p:nvPr/>
          </p:nvSpPr>
          <p:spPr bwMode="auto">
            <a:xfrm>
              <a:off x="1248" y="3044"/>
              <a:ext cx="4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(u,v)</a:t>
              </a:r>
            </a:p>
          </p:txBody>
        </p:sp>
        <p:sp>
          <p:nvSpPr>
            <p:cNvPr id="83986" name="Text Box 67"/>
            <p:cNvSpPr txBox="1">
              <a:spLocks noChangeArrowheads="1"/>
            </p:cNvSpPr>
            <p:nvPr/>
          </p:nvSpPr>
          <p:spPr bwMode="auto">
            <a:xfrm>
              <a:off x="1249" y="3246"/>
              <a:ext cx="4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(u,x)</a:t>
              </a:r>
            </a:p>
          </p:txBody>
        </p:sp>
        <p:sp>
          <p:nvSpPr>
            <p:cNvPr id="83987" name="Text Box 68"/>
            <p:cNvSpPr txBox="1">
              <a:spLocks noChangeArrowheads="1"/>
            </p:cNvSpPr>
            <p:nvPr/>
          </p:nvSpPr>
          <p:spPr bwMode="auto">
            <a:xfrm>
              <a:off x="1248" y="3497"/>
              <a:ext cx="4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(u,x)</a:t>
              </a:r>
            </a:p>
          </p:txBody>
        </p:sp>
        <p:sp>
          <p:nvSpPr>
            <p:cNvPr id="83988" name="Text Box 69"/>
            <p:cNvSpPr txBox="1">
              <a:spLocks noChangeArrowheads="1"/>
            </p:cNvSpPr>
            <p:nvPr/>
          </p:nvSpPr>
          <p:spPr bwMode="auto">
            <a:xfrm>
              <a:off x="1264" y="3715"/>
              <a:ext cx="4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(u,x)</a:t>
              </a:r>
            </a:p>
          </p:txBody>
        </p:sp>
        <p:sp>
          <p:nvSpPr>
            <p:cNvPr id="83989" name="Text Box 70"/>
            <p:cNvSpPr txBox="1">
              <a:spLocks noChangeArrowheads="1"/>
            </p:cNvSpPr>
            <p:nvPr/>
          </p:nvSpPr>
          <p:spPr bwMode="auto">
            <a:xfrm>
              <a:off x="1254" y="3949"/>
              <a:ext cx="4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(u,x)</a:t>
              </a:r>
            </a:p>
          </p:txBody>
        </p:sp>
        <p:sp>
          <p:nvSpPr>
            <p:cNvPr id="83990" name="Text Box 71"/>
            <p:cNvSpPr txBox="1">
              <a:spLocks noChangeArrowheads="1"/>
            </p:cNvSpPr>
            <p:nvPr/>
          </p:nvSpPr>
          <p:spPr bwMode="auto">
            <a:xfrm>
              <a:off x="259" y="2768"/>
              <a:ext cx="8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destination</a:t>
              </a:r>
            </a:p>
          </p:txBody>
        </p:sp>
        <p:sp>
          <p:nvSpPr>
            <p:cNvPr id="83991" name="Text Box 72"/>
            <p:cNvSpPr txBox="1">
              <a:spLocks noChangeArrowheads="1"/>
            </p:cNvSpPr>
            <p:nvPr/>
          </p:nvSpPr>
          <p:spPr bwMode="auto">
            <a:xfrm>
              <a:off x="1232" y="2791"/>
              <a:ext cx="33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/>
                <a:t>link</a:t>
              </a:r>
            </a:p>
          </p:txBody>
        </p:sp>
      </p:grpSp>
      <p:sp>
        <p:nvSpPr>
          <p:cNvPr id="83976" name="Text Box 73"/>
          <p:cNvSpPr txBox="1">
            <a:spLocks noChangeArrowheads="1"/>
          </p:cNvSpPr>
          <p:nvPr/>
        </p:nvSpPr>
        <p:spPr bwMode="auto">
          <a:xfrm>
            <a:off x="525463" y="3743325"/>
            <a:ext cx="394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400" smtClean="0">
                <a:latin typeface="Gill Sans MT" charset="0"/>
              </a:rPr>
              <a:t>resulting forwarding table in u:</a:t>
            </a:r>
          </a:p>
        </p:txBody>
      </p:sp>
      <p:pic>
        <p:nvPicPr>
          <p:cNvPr id="103432" name="Picture 74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5" y="860425"/>
            <a:ext cx="7313613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D975719B-BBDD-457E-8B4E-6D5CB5F01125}" type="slidenum">
              <a:rPr lang="en-US"/>
              <a:pPr/>
              <a:t>12</a:t>
            </a:fld>
            <a:endParaRPr lang="en-US"/>
          </a:p>
        </p:txBody>
      </p:sp>
      <p:pic>
        <p:nvPicPr>
          <p:cNvPr id="101379" name="Picture 133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688" y="787400"/>
            <a:ext cx="6399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1380" name="Group 2"/>
          <p:cNvGrpSpPr>
            <a:grpSpLocks/>
          </p:cNvGrpSpPr>
          <p:nvPr/>
        </p:nvGrpSpPr>
        <p:grpSpPr bwMode="auto">
          <a:xfrm>
            <a:off x="4640263" y="3098800"/>
            <a:ext cx="4217987" cy="3759200"/>
            <a:chOff x="415" y="856"/>
            <a:chExt cx="2910" cy="2523"/>
          </a:xfrm>
        </p:grpSpPr>
        <p:grpSp>
          <p:nvGrpSpPr>
            <p:cNvPr id="101441" name="Group 3"/>
            <p:cNvGrpSpPr>
              <a:grpSpLocks/>
            </p:cNvGrpSpPr>
            <p:nvPr/>
          </p:nvGrpSpPr>
          <p:grpSpPr bwMode="auto">
            <a:xfrm>
              <a:off x="1290" y="1997"/>
              <a:ext cx="316" cy="267"/>
              <a:chOff x="1613" y="2011"/>
              <a:chExt cx="316" cy="267"/>
            </a:xfrm>
          </p:grpSpPr>
          <p:sp>
            <p:nvSpPr>
              <p:cNvPr id="82048" name="Oval 4"/>
              <p:cNvSpPr>
                <a:spLocks noChangeArrowheads="1"/>
              </p:cNvSpPr>
              <p:nvPr/>
            </p:nvSpPr>
            <p:spPr bwMode="auto">
              <a:xfrm>
                <a:off x="1616" y="2138"/>
                <a:ext cx="311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49" name="Line 5"/>
              <p:cNvSpPr>
                <a:spLocks noChangeShapeType="1"/>
              </p:cNvSpPr>
              <p:nvPr/>
            </p:nvSpPr>
            <p:spPr bwMode="auto">
              <a:xfrm>
                <a:off x="1616" y="212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50" name="Line 6"/>
              <p:cNvSpPr>
                <a:spLocks noChangeShapeType="1"/>
              </p:cNvSpPr>
              <p:nvPr/>
            </p:nvSpPr>
            <p:spPr bwMode="auto">
              <a:xfrm>
                <a:off x="1929" y="212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51" name="Rectangle 7"/>
              <p:cNvSpPr>
                <a:spLocks noChangeArrowheads="1"/>
              </p:cNvSpPr>
              <p:nvPr/>
            </p:nvSpPr>
            <p:spPr bwMode="auto">
              <a:xfrm>
                <a:off x="1616" y="2129"/>
                <a:ext cx="308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82052" name="Oval 8"/>
              <p:cNvSpPr>
                <a:spLocks noChangeArrowheads="1"/>
              </p:cNvSpPr>
              <p:nvPr/>
            </p:nvSpPr>
            <p:spPr bwMode="auto">
              <a:xfrm>
                <a:off x="1613" y="2072"/>
                <a:ext cx="311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53" name="Rectangle 9"/>
              <p:cNvSpPr>
                <a:spLocks noChangeArrowheads="1"/>
              </p:cNvSpPr>
              <p:nvPr/>
            </p:nvSpPr>
            <p:spPr bwMode="auto">
              <a:xfrm>
                <a:off x="1686" y="2100"/>
                <a:ext cx="140" cy="10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54" name="Text Box 10"/>
              <p:cNvSpPr txBox="1">
                <a:spLocks noChangeArrowheads="1"/>
              </p:cNvSpPr>
              <p:nvPr/>
            </p:nvSpPr>
            <p:spPr bwMode="auto">
              <a:xfrm>
                <a:off x="1633" y="2011"/>
                <a:ext cx="254" cy="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w</a:t>
                </a:r>
                <a:endParaRPr lang="en-US" sz="2400"/>
              </a:p>
            </p:txBody>
          </p:sp>
        </p:grpSp>
        <p:sp>
          <p:nvSpPr>
            <p:cNvPr id="81987" name="Text Box 11"/>
            <p:cNvSpPr txBox="1">
              <a:spLocks noChangeArrowheads="1"/>
            </p:cNvSpPr>
            <p:nvPr/>
          </p:nvSpPr>
          <p:spPr bwMode="auto">
            <a:xfrm>
              <a:off x="925" y="1959"/>
              <a:ext cx="215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/>
            </a:p>
          </p:txBody>
        </p:sp>
        <p:sp>
          <p:nvSpPr>
            <p:cNvPr id="81988" name="Text Box 12"/>
            <p:cNvSpPr txBox="1">
              <a:spLocks noChangeArrowheads="1"/>
            </p:cNvSpPr>
            <p:nvPr/>
          </p:nvSpPr>
          <p:spPr bwMode="auto">
            <a:xfrm>
              <a:off x="1430" y="1478"/>
              <a:ext cx="215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4</a:t>
              </a:r>
              <a:endParaRPr lang="en-US" sz="2400"/>
            </a:p>
          </p:txBody>
        </p:sp>
        <p:grpSp>
          <p:nvGrpSpPr>
            <p:cNvPr id="101444" name="Group 13"/>
            <p:cNvGrpSpPr>
              <a:grpSpLocks/>
            </p:cNvGrpSpPr>
            <p:nvPr/>
          </p:nvGrpSpPr>
          <p:grpSpPr bwMode="auto">
            <a:xfrm>
              <a:off x="1299" y="2848"/>
              <a:ext cx="316" cy="266"/>
              <a:chOff x="1613" y="2011"/>
              <a:chExt cx="316" cy="266"/>
            </a:xfrm>
          </p:grpSpPr>
          <p:sp>
            <p:nvSpPr>
              <p:cNvPr id="82041" name="Oval 14"/>
              <p:cNvSpPr>
                <a:spLocks noChangeArrowheads="1"/>
              </p:cNvSpPr>
              <p:nvPr/>
            </p:nvSpPr>
            <p:spPr bwMode="auto">
              <a:xfrm>
                <a:off x="1616" y="213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42" name="Line 15"/>
              <p:cNvSpPr>
                <a:spLocks noChangeShapeType="1"/>
              </p:cNvSpPr>
              <p:nvPr/>
            </p:nvSpPr>
            <p:spPr bwMode="auto">
              <a:xfrm>
                <a:off x="1616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43" name="Line 16"/>
              <p:cNvSpPr>
                <a:spLocks noChangeShapeType="1"/>
              </p:cNvSpPr>
              <p:nvPr/>
            </p:nvSpPr>
            <p:spPr bwMode="auto">
              <a:xfrm>
                <a:off x="1929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44" name="Rectangle 17"/>
              <p:cNvSpPr>
                <a:spLocks noChangeArrowheads="1"/>
              </p:cNvSpPr>
              <p:nvPr/>
            </p:nvSpPr>
            <p:spPr bwMode="auto">
              <a:xfrm>
                <a:off x="1616" y="213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82045" name="Oval 18"/>
              <p:cNvSpPr>
                <a:spLocks noChangeArrowheads="1"/>
              </p:cNvSpPr>
              <p:nvPr/>
            </p:nvSpPr>
            <p:spPr bwMode="auto">
              <a:xfrm>
                <a:off x="1613" y="207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46" name="Rectangle 19"/>
              <p:cNvSpPr>
                <a:spLocks noChangeArrowheads="1"/>
              </p:cNvSpPr>
              <p:nvPr/>
            </p:nvSpPr>
            <p:spPr bwMode="auto">
              <a:xfrm>
                <a:off x="1687" y="2100"/>
                <a:ext cx="141" cy="10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47" name="Text Box 20"/>
              <p:cNvSpPr txBox="1">
                <a:spLocks noChangeArrowheads="1"/>
              </p:cNvSpPr>
              <p:nvPr/>
            </p:nvSpPr>
            <p:spPr bwMode="auto">
              <a:xfrm>
                <a:off x="1652" y="2011"/>
                <a:ext cx="215" cy="2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v</a:t>
                </a:r>
                <a:endParaRPr lang="en-US" sz="2400"/>
              </a:p>
            </p:txBody>
          </p:sp>
        </p:grpSp>
        <p:grpSp>
          <p:nvGrpSpPr>
            <p:cNvPr id="101445" name="Group 21"/>
            <p:cNvGrpSpPr>
              <a:grpSpLocks/>
            </p:cNvGrpSpPr>
            <p:nvPr/>
          </p:nvGrpSpPr>
          <p:grpSpPr bwMode="auto">
            <a:xfrm>
              <a:off x="1295" y="856"/>
              <a:ext cx="316" cy="266"/>
              <a:chOff x="1613" y="2011"/>
              <a:chExt cx="316" cy="266"/>
            </a:xfrm>
          </p:grpSpPr>
          <p:sp>
            <p:nvSpPr>
              <p:cNvPr id="82034" name="Oval 22"/>
              <p:cNvSpPr>
                <a:spLocks noChangeArrowheads="1"/>
              </p:cNvSpPr>
              <p:nvPr/>
            </p:nvSpPr>
            <p:spPr bwMode="auto">
              <a:xfrm>
                <a:off x="1616" y="213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35" name="Line 23"/>
              <p:cNvSpPr>
                <a:spLocks noChangeShapeType="1"/>
              </p:cNvSpPr>
              <p:nvPr/>
            </p:nvSpPr>
            <p:spPr bwMode="auto">
              <a:xfrm>
                <a:off x="1616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36" name="Line 24"/>
              <p:cNvSpPr>
                <a:spLocks noChangeShapeType="1"/>
              </p:cNvSpPr>
              <p:nvPr/>
            </p:nvSpPr>
            <p:spPr bwMode="auto">
              <a:xfrm>
                <a:off x="1929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37" name="Rectangle 25"/>
              <p:cNvSpPr>
                <a:spLocks noChangeArrowheads="1"/>
              </p:cNvSpPr>
              <p:nvPr/>
            </p:nvSpPr>
            <p:spPr bwMode="auto">
              <a:xfrm>
                <a:off x="1616" y="213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82038" name="Oval 26"/>
              <p:cNvSpPr>
                <a:spLocks noChangeArrowheads="1"/>
              </p:cNvSpPr>
              <p:nvPr/>
            </p:nvSpPr>
            <p:spPr bwMode="auto">
              <a:xfrm>
                <a:off x="1611" y="2072"/>
                <a:ext cx="313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39" name="Rectangle 27"/>
              <p:cNvSpPr>
                <a:spLocks noChangeArrowheads="1"/>
              </p:cNvSpPr>
              <p:nvPr/>
            </p:nvSpPr>
            <p:spPr bwMode="auto">
              <a:xfrm>
                <a:off x="1687" y="2100"/>
                <a:ext cx="141" cy="103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40" name="Text Box 28"/>
              <p:cNvSpPr txBox="1">
                <a:spLocks noChangeArrowheads="1"/>
              </p:cNvSpPr>
              <p:nvPr/>
            </p:nvSpPr>
            <p:spPr bwMode="auto">
              <a:xfrm>
                <a:off x="1652" y="2011"/>
                <a:ext cx="215" cy="2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x</a:t>
                </a:r>
                <a:endParaRPr lang="en-US" sz="2400"/>
              </a:p>
            </p:txBody>
          </p:sp>
        </p:grpSp>
        <p:grpSp>
          <p:nvGrpSpPr>
            <p:cNvPr id="101446" name="Group 29"/>
            <p:cNvGrpSpPr>
              <a:grpSpLocks/>
            </p:cNvGrpSpPr>
            <p:nvPr/>
          </p:nvGrpSpPr>
          <p:grpSpPr bwMode="auto">
            <a:xfrm>
              <a:off x="415" y="2028"/>
              <a:ext cx="316" cy="267"/>
              <a:chOff x="1613" y="2011"/>
              <a:chExt cx="316" cy="267"/>
            </a:xfrm>
          </p:grpSpPr>
          <p:sp>
            <p:nvSpPr>
              <p:cNvPr id="82027" name="Oval 30"/>
              <p:cNvSpPr>
                <a:spLocks noChangeArrowheads="1"/>
              </p:cNvSpPr>
              <p:nvPr/>
            </p:nvSpPr>
            <p:spPr bwMode="auto">
              <a:xfrm>
                <a:off x="1616" y="2138"/>
                <a:ext cx="313" cy="82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28" name="Line 31"/>
              <p:cNvSpPr>
                <a:spLocks noChangeShapeType="1"/>
              </p:cNvSpPr>
              <p:nvPr/>
            </p:nvSpPr>
            <p:spPr bwMode="auto">
              <a:xfrm>
                <a:off x="1616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29" name="Line 32"/>
              <p:cNvSpPr>
                <a:spLocks noChangeShapeType="1"/>
              </p:cNvSpPr>
              <p:nvPr/>
            </p:nvSpPr>
            <p:spPr bwMode="auto">
              <a:xfrm>
                <a:off x="1931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30" name="Rectangle 33"/>
              <p:cNvSpPr>
                <a:spLocks noChangeArrowheads="1"/>
              </p:cNvSpPr>
              <p:nvPr/>
            </p:nvSpPr>
            <p:spPr bwMode="auto">
              <a:xfrm>
                <a:off x="1616" y="213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82031" name="Oval 34"/>
              <p:cNvSpPr>
                <a:spLocks noChangeArrowheads="1"/>
              </p:cNvSpPr>
              <p:nvPr/>
            </p:nvSpPr>
            <p:spPr bwMode="auto">
              <a:xfrm>
                <a:off x="1613" y="2072"/>
                <a:ext cx="313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32" name="Rectangle 35"/>
              <p:cNvSpPr>
                <a:spLocks noChangeArrowheads="1"/>
              </p:cNvSpPr>
              <p:nvPr/>
            </p:nvSpPr>
            <p:spPr bwMode="auto">
              <a:xfrm>
                <a:off x="1687" y="2102"/>
                <a:ext cx="141" cy="103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33" name="Text Box 36"/>
              <p:cNvSpPr txBox="1">
                <a:spLocks noChangeArrowheads="1"/>
              </p:cNvSpPr>
              <p:nvPr/>
            </p:nvSpPr>
            <p:spPr bwMode="auto">
              <a:xfrm>
                <a:off x="1648" y="2011"/>
                <a:ext cx="226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u</a:t>
                </a:r>
                <a:endParaRPr lang="en-US" sz="2400"/>
              </a:p>
            </p:txBody>
          </p:sp>
        </p:grpSp>
        <p:sp>
          <p:nvSpPr>
            <p:cNvPr id="81992" name="Line 37"/>
            <p:cNvSpPr>
              <a:spLocks noChangeShapeType="1"/>
            </p:cNvSpPr>
            <p:nvPr/>
          </p:nvSpPr>
          <p:spPr bwMode="auto">
            <a:xfrm>
              <a:off x="738" y="2156"/>
              <a:ext cx="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93" name="Line 38"/>
            <p:cNvSpPr>
              <a:spLocks noChangeShapeType="1"/>
            </p:cNvSpPr>
            <p:nvPr/>
          </p:nvSpPr>
          <p:spPr bwMode="auto">
            <a:xfrm>
              <a:off x="1440" y="1082"/>
              <a:ext cx="0" cy="9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94" name="Line 39"/>
            <p:cNvSpPr>
              <a:spLocks noChangeShapeType="1"/>
            </p:cNvSpPr>
            <p:nvPr/>
          </p:nvSpPr>
          <p:spPr bwMode="auto">
            <a:xfrm flipH="1">
              <a:off x="614" y="1021"/>
              <a:ext cx="674" cy="10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95" name="Text Box 40"/>
            <p:cNvSpPr txBox="1">
              <a:spLocks noChangeArrowheads="1"/>
            </p:cNvSpPr>
            <p:nvPr/>
          </p:nvSpPr>
          <p:spPr bwMode="auto">
            <a:xfrm>
              <a:off x="772" y="1368"/>
              <a:ext cx="215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</a:t>
              </a:r>
              <a:endParaRPr lang="en-US" sz="2400"/>
            </a:p>
          </p:txBody>
        </p:sp>
        <p:sp>
          <p:nvSpPr>
            <p:cNvPr id="81996" name="Line 41"/>
            <p:cNvSpPr>
              <a:spLocks noChangeShapeType="1"/>
            </p:cNvSpPr>
            <p:nvPr/>
          </p:nvSpPr>
          <p:spPr bwMode="auto">
            <a:xfrm>
              <a:off x="1447" y="2206"/>
              <a:ext cx="9" cy="7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97" name="Text Box 42"/>
            <p:cNvSpPr txBox="1">
              <a:spLocks noChangeArrowheads="1"/>
            </p:cNvSpPr>
            <p:nvPr/>
          </p:nvSpPr>
          <p:spPr bwMode="auto">
            <a:xfrm>
              <a:off x="1454" y="2407"/>
              <a:ext cx="215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/>
            </a:p>
          </p:txBody>
        </p:sp>
        <p:sp>
          <p:nvSpPr>
            <p:cNvPr id="101453" name="Freeform 43"/>
            <p:cNvSpPr>
              <a:spLocks/>
            </p:cNvSpPr>
            <p:nvPr/>
          </p:nvSpPr>
          <p:spPr bwMode="auto">
            <a:xfrm>
              <a:off x="604" y="2227"/>
              <a:ext cx="857" cy="1152"/>
            </a:xfrm>
            <a:custGeom>
              <a:avLst/>
              <a:gdLst>
                <a:gd name="T0" fmla="*/ 0 w 857"/>
                <a:gd name="T1" fmla="*/ 0 h 1152"/>
                <a:gd name="T2" fmla="*/ 562 w 857"/>
                <a:gd name="T3" fmla="*/ 1152 h 1152"/>
                <a:gd name="T4" fmla="*/ 857 w 857"/>
                <a:gd name="T5" fmla="*/ 772 h 11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57" h="1152">
                  <a:moveTo>
                    <a:pt x="0" y="0"/>
                  </a:moveTo>
                  <a:cubicBezTo>
                    <a:pt x="95" y="191"/>
                    <a:pt x="365" y="1152"/>
                    <a:pt x="562" y="1152"/>
                  </a:cubicBezTo>
                  <a:cubicBezTo>
                    <a:pt x="759" y="1152"/>
                    <a:pt x="796" y="851"/>
                    <a:pt x="857" y="7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99" name="Text Box 44"/>
            <p:cNvSpPr txBox="1">
              <a:spLocks noChangeArrowheads="1"/>
            </p:cNvSpPr>
            <p:nvPr/>
          </p:nvSpPr>
          <p:spPr bwMode="auto">
            <a:xfrm>
              <a:off x="768" y="2582"/>
              <a:ext cx="216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7</a:t>
              </a:r>
              <a:endParaRPr lang="en-US" sz="2400"/>
            </a:p>
          </p:txBody>
        </p:sp>
        <p:sp>
          <p:nvSpPr>
            <p:cNvPr id="82000" name="Line 45"/>
            <p:cNvSpPr>
              <a:spLocks noChangeShapeType="1"/>
            </p:cNvSpPr>
            <p:nvPr/>
          </p:nvSpPr>
          <p:spPr bwMode="auto">
            <a:xfrm flipH="1">
              <a:off x="1450" y="2158"/>
              <a:ext cx="998" cy="8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01" name="Text Box 46"/>
            <p:cNvSpPr txBox="1">
              <a:spLocks noChangeArrowheads="1"/>
            </p:cNvSpPr>
            <p:nvPr/>
          </p:nvSpPr>
          <p:spPr bwMode="auto">
            <a:xfrm>
              <a:off x="1896" y="2569"/>
              <a:ext cx="216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4</a:t>
              </a:r>
              <a:endParaRPr lang="en-US" sz="2400"/>
            </a:p>
          </p:txBody>
        </p:sp>
        <p:sp>
          <p:nvSpPr>
            <p:cNvPr id="101457" name="Freeform 47"/>
            <p:cNvSpPr>
              <a:spLocks/>
            </p:cNvSpPr>
            <p:nvPr/>
          </p:nvSpPr>
          <p:spPr bwMode="auto">
            <a:xfrm>
              <a:off x="1477" y="1946"/>
              <a:ext cx="991" cy="484"/>
            </a:xfrm>
            <a:custGeom>
              <a:avLst/>
              <a:gdLst>
                <a:gd name="T0" fmla="*/ 0 w 991"/>
                <a:gd name="T1" fmla="*/ 168 h 484"/>
                <a:gd name="T2" fmla="*/ 204 w 991"/>
                <a:gd name="T3" fmla="*/ 484 h 484"/>
                <a:gd name="T4" fmla="*/ 302 w 991"/>
                <a:gd name="T5" fmla="*/ 7 h 484"/>
                <a:gd name="T6" fmla="*/ 379 w 991"/>
                <a:gd name="T7" fmla="*/ 442 h 484"/>
                <a:gd name="T8" fmla="*/ 534 w 991"/>
                <a:gd name="T9" fmla="*/ 21 h 484"/>
                <a:gd name="T10" fmla="*/ 611 w 991"/>
                <a:gd name="T11" fmla="*/ 351 h 484"/>
                <a:gd name="T12" fmla="*/ 660 w 991"/>
                <a:gd name="T13" fmla="*/ 77 h 484"/>
                <a:gd name="T14" fmla="*/ 991 w 991"/>
                <a:gd name="T15" fmla="*/ 218 h 4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91" h="484">
                  <a:moveTo>
                    <a:pt x="0" y="168"/>
                  </a:moveTo>
                  <a:cubicBezTo>
                    <a:pt x="0" y="168"/>
                    <a:pt x="145" y="484"/>
                    <a:pt x="204" y="484"/>
                  </a:cubicBezTo>
                  <a:cubicBezTo>
                    <a:pt x="263" y="484"/>
                    <a:pt x="253" y="6"/>
                    <a:pt x="302" y="7"/>
                  </a:cubicBezTo>
                  <a:cubicBezTo>
                    <a:pt x="331" y="0"/>
                    <a:pt x="313" y="444"/>
                    <a:pt x="379" y="442"/>
                  </a:cubicBezTo>
                  <a:cubicBezTo>
                    <a:pt x="418" y="444"/>
                    <a:pt x="475" y="24"/>
                    <a:pt x="534" y="21"/>
                  </a:cubicBezTo>
                  <a:cubicBezTo>
                    <a:pt x="573" y="6"/>
                    <a:pt x="575" y="360"/>
                    <a:pt x="611" y="351"/>
                  </a:cubicBezTo>
                  <a:cubicBezTo>
                    <a:pt x="647" y="342"/>
                    <a:pt x="577" y="80"/>
                    <a:pt x="660" y="77"/>
                  </a:cubicBezTo>
                  <a:cubicBezTo>
                    <a:pt x="743" y="74"/>
                    <a:pt x="922" y="189"/>
                    <a:pt x="991" y="21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1458" name="Group 48"/>
            <p:cNvGrpSpPr>
              <a:grpSpLocks/>
            </p:cNvGrpSpPr>
            <p:nvPr/>
          </p:nvGrpSpPr>
          <p:grpSpPr bwMode="auto">
            <a:xfrm>
              <a:off x="2332" y="2021"/>
              <a:ext cx="316" cy="266"/>
              <a:chOff x="1613" y="2011"/>
              <a:chExt cx="316" cy="266"/>
            </a:xfrm>
          </p:grpSpPr>
          <p:sp>
            <p:nvSpPr>
              <p:cNvPr id="82020" name="Oval 49"/>
              <p:cNvSpPr>
                <a:spLocks noChangeArrowheads="1"/>
              </p:cNvSpPr>
              <p:nvPr/>
            </p:nvSpPr>
            <p:spPr bwMode="auto">
              <a:xfrm>
                <a:off x="1616" y="2136"/>
                <a:ext cx="313" cy="82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21" name="Line 50"/>
              <p:cNvSpPr>
                <a:spLocks noChangeShapeType="1"/>
              </p:cNvSpPr>
              <p:nvPr/>
            </p:nvSpPr>
            <p:spPr bwMode="auto">
              <a:xfrm>
                <a:off x="1616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22" name="Line 51"/>
              <p:cNvSpPr>
                <a:spLocks noChangeShapeType="1"/>
              </p:cNvSpPr>
              <p:nvPr/>
            </p:nvSpPr>
            <p:spPr bwMode="auto">
              <a:xfrm>
                <a:off x="1929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23" name="Rectangle 52"/>
              <p:cNvSpPr>
                <a:spLocks noChangeArrowheads="1"/>
              </p:cNvSpPr>
              <p:nvPr/>
            </p:nvSpPr>
            <p:spPr bwMode="auto">
              <a:xfrm>
                <a:off x="1616" y="213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82024" name="Oval 53"/>
              <p:cNvSpPr>
                <a:spLocks noChangeArrowheads="1"/>
              </p:cNvSpPr>
              <p:nvPr/>
            </p:nvSpPr>
            <p:spPr bwMode="auto">
              <a:xfrm>
                <a:off x="1613" y="2070"/>
                <a:ext cx="313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25" name="Rectangle 54"/>
              <p:cNvSpPr>
                <a:spLocks noChangeArrowheads="1"/>
              </p:cNvSpPr>
              <p:nvPr/>
            </p:nvSpPr>
            <p:spPr bwMode="auto">
              <a:xfrm>
                <a:off x="1687" y="2100"/>
                <a:ext cx="141" cy="103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26" name="Text Box 55"/>
              <p:cNvSpPr txBox="1">
                <a:spLocks noChangeArrowheads="1"/>
              </p:cNvSpPr>
              <p:nvPr/>
            </p:nvSpPr>
            <p:spPr bwMode="auto">
              <a:xfrm>
                <a:off x="1652" y="2011"/>
                <a:ext cx="215" cy="2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y</a:t>
                </a:r>
                <a:endParaRPr lang="en-US" sz="2400"/>
              </a:p>
            </p:txBody>
          </p:sp>
        </p:grpSp>
        <p:sp>
          <p:nvSpPr>
            <p:cNvPr id="82004" name="Text Box 56"/>
            <p:cNvSpPr txBox="1">
              <a:spLocks noChangeArrowheads="1"/>
            </p:cNvSpPr>
            <p:nvPr/>
          </p:nvSpPr>
          <p:spPr bwMode="auto">
            <a:xfrm>
              <a:off x="1814" y="1721"/>
              <a:ext cx="216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8</a:t>
              </a:r>
              <a:endParaRPr lang="en-US" sz="2400"/>
            </a:p>
          </p:txBody>
        </p:sp>
        <p:grpSp>
          <p:nvGrpSpPr>
            <p:cNvPr id="101460" name="Group 57"/>
            <p:cNvGrpSpPr>
              <a:grpSpLocks/>
            </p:cNvGrpSpPr>
            <p:nvPr/>
          </p:nvGrpSpPr>
          <p:grpSpPr bwMode="auto">
            <a:xfrm>
              <a:off x="3009" y="2002"/>
              <a:ext cx="316" cy="266"/>
              <a:chOff x="1613" y="2011"/>
              <a:chExt cx="316" cy="266"/>
            </a:xfrm>
          </p:grpSpPr>
          <p:sp>
            <p:nvSpPr>
              <p:cNvPr id="82013" name="Oval 58"/>
              <p:cNvSpPr>
                <a:spLocks noChangeArrowheads="1"/>
              </p:cNvSpPr>
              <p:nvPr/>
            </p:nvSpPr>
            <p:spPr bwMode="auto">
              <a:xfrm>
                <a:off x="1616" y="213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14" name="Line 59"/>
              <p:cNvSpPr>
                <a:spLocks noChangeShapeType="1"/>
              </p:cNvSpPr>
              <p:nvPr/>
            </p:nvSpPr>
            <p:spPr bwMode="auto">
              <a:xfrm>
                <a:off x="1616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15" name="Line 60"/>
              <p:cNvSpPr>
                <a:spLocks noChangeShapeType="1"/>
              </p:cNvSpPr>
              <p:nvPr/>
            </p:nvSpPr>
            <p:spPr bwMode="auto">
              <a:xfrm>
                <a:off x="1929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16" name="Rectangle 61"/>
              <p:cNvSpPr>
                <a:spLocks noChangeArrowheads="1"/>
              </p:cNvSpPr>
              <p:nvPr/>
            </p:nvSpPr>
            <p:spPr bwMode="auto">
              <a:xfrm>
                <a:off x="1616" y="213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82017" name="Oval 62"/>
              <p:cNvSpPr>
                <a:spLocks noChangeArrowheads="1"/>
              </p:cNvSpPr>
              <p:nvPr/>
            </p:nvSpPr>
            <p:spPr bwMode="auto">
              <a:xfrm>
                <a:off x="1611" y="207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18" name="Rectangle 63"/>
              <p:cNvSpPr>
                <a:spLocks noChangeArrowheads="1"/>
              </p:cNvSpPr>
              <p:nvPr/>
            </p:nvSpPr>
            <p:spPr bwMode="auto">
              <a:xfrm>
                <a:off x="1687" y="2100"/>
                <a:ext cx="141" cy="10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19" name="Text Box 64"/>
              <p:cNvSpPr txBox="1">
                <a:spLocks noChangeArrowheads="1"/>
              </p:cNvSpPr>
              <p:nvPr/>
            </p:nvSpPr>
            <p:spPr bwMode="auto">
              <a:xfrm>
                <a:off x="1653" y="2011"/>
                <a:ext cx="215" cy="2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z</a:t>
                </a:r>
                <a:endParaRPr lang="en-US" sz="2400"/>
              </a:p>
            </p:txBody>
          </p:sp>
        </p:grpSp>
        <p:sp>
          <p:nvSpPr>
            <p:cNvPr id="82006" name="Line 65"/>
            <p:cNvSpPr>
              <a:spLocks noChangeShapeType="1"/>
            </p:cNvSpPr>
            <p:nvPr/>
          </p:nvSpPr>
          <p:spPr bwMode="auto">
            <a:xfrm>
              <a:off x="2640" y="2149"/>
              <a:ext cx="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07" name="Text Box 66"/>
            <p:cNvSpPr txBox="1">
              <a:spLocks noChangeArrowheads="1"/>
            </p:cNvSpPr>
            <p:nvPr/>
          </p:nvSpPr>
          <p:spPr bwMode="auto">
            <a:xfrm>
              <a:off x="2706" y="2149"/>
              <a:ext cx="215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/>
            </a:p>
          </p:txBody>
        </p:sp>
        <p:sp>
          <p:nvSpPr>
            <p:cNvPr id="82008" name="Line 67"/>
            <p:cNvSpPr>
              <a:spLocks noChangeShapeType="1"/>
            </p:cNvSpPr>
            <p:nvPr/>
          </p:nvSpPr>
          <p:spPr bwMode="auto">
            <a:xfrm>
              <a:off x="1503" y="990"/>
              <a:ext cx="965" cy="11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09" name="Text Box 68"/>
            <p:cNvSpPr txBox="1">
              <a:spLocks noChangeArrowheads="1"/>
            </p:cNvSpPr>
            <p:nvPr/>
          </p:nvSpPr>
          <p:spPr bwMode="auto">
            <a:xfrm>
              <a:off x="1919" y="1343"/>
              <a:ext cx="216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7</a:t>
              </a:r>
              <a:endParaRPr lang="en-US" sz="2400"/>
            </a:p>
          </p:txBody>
        </p:sp>
        <p:sp>
          <p:nvSpPr>
            <p:cNvPr id="101465" name="Freeform 69"/>
            <p:cNvSpPr>
              <a:spLocks/>
            </p:cNvSpPr>
            <p:nvPr/>
          </p:nvSpPr>
          <p:spPr bwMode="auto">
            <a:xfrm>
              <a:off x="1489" y="976"/>
              <a:ext cx="28" cy="14"/>
            </a:xfrm>
            <a:custGeom>
              <a:avLst/>
              <a:gdLst>
                <a:gd name="T0" fmla="*/ 0 w 28"/>
                <a:gd name="T1" fmla="*/ 14 h 14"/>
                <a:gd name="T2" fmla="*/ 28 w 28"/>
                <a:gd name="T3" fmla="*/ 0 h 14"/>
                <a:gd name="T4" fmla="*/ 0 w 28"/>
                <a:gd name="T5" fmla="*/ 14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" h="14">
                  <a:moveTo>
                    <a:pt x="0" y="14"/>
                  </a:moveTo>
                  <a:cubicBezTo>
                    <a:pt x="9" y="9"/>
                    <a:pt x="28" y="0"/>
                    <a:pt x="28" y="0"/>
                  </a:cubicBezTo>
                  <a:cubicBezTo>
                    <a:pt x="28" y="0"/>
                    <a:pt x="9" y="9"/>
                    <a:pt x="0" y="14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1466" name="Freeform 70"/>
            <p:cNvSpPr>
              <a:spLocks/>
            </p:cNvSpPr>
            <p:nvPr/>
          </p:nvSpPr>
          <p:spPr bwMode="auto">
            <a:xfrm>
              <a:off x="1623" y="999"/>
              <a:ext cx="1510" cy="1052"/>
            </a:xfrm>
            <a:custGeom>
              <a:avLst/>
              <a:gdLst>
                <a:gd name="T0" fmla="*/ 0 w 1510"/>
                <a:gd name="T1" fmla="*/ 5 h 1052"/>
                <a:gd name="T2" fmla="*/ 1102 w 1510"/>
                <a:gd name="T3" fmla="*/ 174 h 1052"/>
                <a:gd name="T4" fmla="*/ 1510 w 1510"/>
                <a:gd name="T5" fmla="*/ 1052 h 10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10" h="1052">
                  <a:moveTo>
                    <a:pt x="0" y="5"/>
                  </a:moveTo>
                  <a:cubicBezTo>
                    <a:pt x="184" y="33"/>
                    <a:pt x="851" y="0"/>
                    <a:pt x="1102" y="174"/>
                  </a:cubicBezTo>
                  <a:cubicBezTo>
                    <a:pt x="1353" y="348"/>
                    <a:pt x="1425" y="869"/>
                    <a:pt x="1510" y="105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12" name="Text Box 71"/>
            <p:cNvSpPr txBox="1">
              <a:spLocks noChangeArrowheads="1"/>
            </p:cNvSpPr>
            <p:nvPr/>
          </p:nvSpPr>
          <p:spPr bwMode="auto">
            <a:xfrm>
              <a:off x="2680" y="1008"/>
              <a:ext cx="215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9</a:t>
              </a:r>
              <a:endParaRPr lang="en-US" sz="2400"/>
            </a:p>
          </p:txBody>
        </p:sp>
      </p:grpSp>
      <p:sp>
        <p:nvSpPr>
          <p:cNvPr id="81926" name="Rectangle 72"/>
          <p:cNvSpPr>
            <a:spLocks noChangeArrowheads="1"/>
          </p:cNvSpPr>
          <p:nvPr/>
        </p:nvSpPr>
        <p:spPr bwMode="auto">
          <a:xfrm>
            <a:off x="487363" y="0"/>
            <a:ext cx="846863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4000" dirty="0" err="1">
                <a:solidFill>
                  <a:srgbClr val="000099"/>
                </a:solidFill>
                <a:latin typeface="Gill Sans MT" pitchFamily="34" charset="0"/>
              </a:rPr>
              <a:t>Dijkstra</a:t>
            </a:r>
            <a:r>
              <a:rPr lang="ja-JP" altLang="en-US" sz="4000" dirty="0">
                <a:solidFill>
                  <a:srgbClr val="000099"/>
                </a:solidFill>
                <a:latin typeface="Gill Sans MT" pitchFamily="34" charset="0"/>
              </a:rPr>
              <a:t>’</a:t>
            </a:r>
            <a:r>
              <a:rPr lang="en-US" altLang="ja-JP" sz="4000" dirty="0">
                <a:solidFill>
                  <a:srgbClr val="000099"/>
                </a:solidFill>
                <a:latin typeface="Gill Sans MT" pitchFamily="34" charset="0"/>
              </a:rPr>
              <a:t>s algorithm: </a:t>
            </a:r>
            <a:r>
              <a:rPr lang="en-US" altLang="ja-JP" sz="4000" dirty="0" smtClean="0">
                <a:solidFill>
                  <a:srgbClr val="000099"/>
                </a:solidFill>
                <a:latin typeface="Gill Sans MT" pitchFamily="34" charset="0"/>
              </a:rPr>
              <a:t>another example</a:t>
            </a:r>
            <a:endParaRPr lang="en-US" sz="4400" dirty="0">
              <a:solidFill>
                <a:srgbClr val="000099"/>
              </a:solidFill>
              <a:latin typeface="Gill Sans MT" pitchFamily="34" charset="0"/>
            </a:endParaRPr>
          </a:p>
        </p:txBody>
      </p:sp>
      <p:sp>
        <p:nvSpPr>
          <p:cNvPr id="81927" name="Text Box 73"/>
          <p:cNvSpPr txBox="1">
            <a:spLocks noChangeArrowheads="1"/>
          </p:cNvSpPr>
          <p:nvPr/>
        </p:nvSpPr>
        <p:spPr bwMode="auto">
          <a:xfrm>
            <a:off x="474663" y="1277938"/>
            <a:ext cx="7064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000"/>
              <a:t>Step</a:t>
            </a:r>
          </a:p>
          <a:p>
            <a:pPr algn="r"/>
            <a:endParaRPr lang="en-US" sz="2000"/>
          </a:p>
        </p:txBody>
      </p:sp>
      <p:sp>
        <p:nvSpPr>
          <p:cNvPr id="81928" name="Text Box 74"/>
          <p:cNvSpPr txBox="1">
            <a:spLocks noChangeArrowheads="1"/>
          </p:cNvSpPr>
          <p:nvPr/>
        </p:nvSpPr>
        <p:spPr bwMode="auto">
          <a:xfrm>
            <a:off x="1458913" y="1284288"/>
            <a:ext cx="4175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000" smtClean="0"/>
              <a:t>N</a:t>
            </a:r>
            <a:r>
              <a:rPr lang="en-US" sz="2000" smtClean="0">
                <a:cs typeface="Arial" charset="0"/>
              </a:rPr>
              <a:t>'</a:t>
            </a:r>
          </a:p>
        </p:txBody>
      </p:sp>
      <p:sp>
        <p:nvSpPr>
          <p:cNvPr id="81929" name="Text Box 75"/>
          <p:cNvSpPr txBox="1">
            <a:spLocks noChangeArrowheads="1"/>
          </p:cNvSpPr>
          <p:nvPr/>
        </p:nvSpPr>
        <p:spPr bwMode="auto">
          <a:xfrm>
            <a:off x="2043113" y="1009650"/>
            <a:ext cx="6778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000" smtClean="0"/>
              <a:t>D(</a:t>
            </a:r>
            <a:r>
              <a:rPr lang="en-US" sz="2000" b="1" smtClean="0">
                <a:solidFill>
                  <a:srgbClr val="FF0000"/>
                </a:solidFill>
              </a:rPr>
              <a:t>v</a:t>
            </a:r>
            <a:r>
              <a:rPr lang="en-US" sz="2000" smtClean="0"/>
              <a:t>)</a:t>
            </a:r>
          </a:p>
          <a:p>
            <a:pPr algn="r">
              <a:defRPr/>
            </a:pPr>
            <a:r>
              <a:rPr lang="en-US" sz="1600" smtClean="0"/>
              <a:t>p(v)</a:t>
            </a:r>
          </a:p>
        </p:txBody>
      </p:sp>
      <p:sp>
        <p:nvSpPr>
          <p:cNvPr id="81930" name="Text Box 76"/>
          <p:cNvSpPr txBox="1">
            <a:spLocks noChangeArrowheads="1"/>
          </p:cNvSpPr>
          <p:nvPr/>
        </p:nvSpPr>
        <p:spPr bwMode="auto">
          <a:xfrm>
            <a:off x="511175" y="16176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/>
              <a:t>0</a:t>
            </a:r>
          </a:p>
        </p:txBody>
      </p:sp>
      <p:sp>
        <p:nvSpPr>
          <p:cNvPr id="81931" name="Text Box 77"/>
          <p:cNvSpPr txBox="1">
            <a:spLocks noChangeArrowheads="1"/>
          </p:cNvSpPr>
          <p:nvPr/>
        </p:nvSpPr>
        <p:spPr bwMode="auto">
          <a:xfrm>
            <a:off x="515938" y="19145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/>
              <a:t>1</a:t>
            </a:r>
          </a:p>
        </p:txBody>
      </p:sp>
      <p:sp>
        <p:nvSpPr>
          <p:cNvPr id="81932" name="Text Box 78"/>
          <p:cNvSpPr txBox="1">
            <a:spLocks noChangeArrowheads="1"/>
          </p:cNvSpPr>
          <p:nvPr/>
        </p:nvSpPr>
        <p:spPr bwMode="auto">
          <a:xfrm>
            <a:off x="517525" y="22225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/>
              <a:t>2</a:t>
            </a:r>
          </a:p>
        </p:txBody>
      </p:sp>
      <p:sp>
        <p:nvSpPr>
          <p:cNvPr id="81933" name="Text Box 79"/>
          <p:cNvSpPr txBox="1">
            <a:spLocks noChangeArrowheads="1"/>
          </p:cNvSpPr>
          <p:nvPr/>
        </p:nvSpPr>
        <p:spPr bwMode="auto">
          <a:xfrm>
            <a:off x="511175" y="25241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/>
              <a:t>3</a:t>
            </a:r>
          </a:p>
        </p:txBody>
      </p:sp>
      <p:sp>
        <p:nvSpPr>
          <p:cNvPr id="81934" name="Text Box 80"/>
          <p:cNvSpPr txBox="1">
            <a:spLocks noChangeArrowheads="1"/>
          </p:cNvSpPr>
          <p:nvPr/>
        </p:nvSpPr>
        <p:spPr bwMode="auto">
          <a:xfrm>
            <a:off x="509588" y="28273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/>
              <a:t>4</a:t>
            </a:r>
          </a:p>
        </p:txBody>
      </p:sp>
      <p:sp>
        <p:nvSpPr>
          <p:cNvPr id="81935" name="Text Box 81"/>
          <p:cNvSpPr txBox="1">
            <a:spLocks noChangeArrowheads="1"/>
          </p:cNvSpPr>
          <p:nvPr/>
        </p:nvSpPr>
        <p:spPr bwMode="auto">
          <a:xfrm>
            <a:off x="514350" y="31321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/>
              <a:t>5</a:t>
            </a:r>
          </a:p>
        </p:txBody>
      </p:sp>
      <p:sp>
        <p:nvSpPr>
          <p:cNvPr id="81936" name="Text Box 82"/>
          <p:cNvSpPr txBox="1">
            <a:spLocks noChangeArrowheads="1"/>
          </p:cNvSpPr>
          <p:nvPr/>
        </p:nvSpPr>
        <p:spPr bwMode="auto">
          <a:xfrm>
            <a:off x="2630488" y="1017588"/>
            <a:ext cx="733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000" smtClean="0"/>
              <a:t>D(</a:t>
            </a:r>
            <a:r>
              <a:rPr lang="en-US" sz="2000" b="1" smtClean="0">
                <a:solidFill>
                  <a:srgbClr val="FF0000"/>
                </a:solidFill>
              </a:rPr>
              <a:t>w</a:t>
            </a:r>
            <a:r>
              <a:rPr lang="en-US" sz="2000" smtClean="0"/>
              <a:t>)</a:t>
            </a:r>
          </a:p>
          <a:p>
            <a:pPr algn="r">
              <a:defRPr/>
            </a:pPr>
            <a:r>
              <a:rPr lang="en-US" sz="1600" smtClean="0"/>
              <a:t>p(w)</a:t>
            </a:r>
          </a:p>
        </p:txBody>
      </p:sp>
      <p:sp>
        <p:nvSpPr>
          <p:cNvPr id="81937" name="Text Box 83"/>
          <p:cNvSpPr txBox="1">
            <a:spLocks noChangeArrowheads="1"/>
          </p:cNvSpPr>
          <p:nvPr/>
        </p:nvSpPr>
        <p:spPr bwMode="auto">
          <a:xfrm>
            <a:off x="3306763" y="1017588"/>
            <a:ext cx="6778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000" smtClean="0"/>
              <a:t>D(</a:t>
            </a:r>
            <a:r>
              <a:rPr lang="en-US" sz="2000" b="1" smtClean="0">
                <a:solidFill>
                  <a:srgbClr val="FF0000"/>
                </a:solidFill>
              </a:rPr>
              <a:t>x</a:t>
            </a:r>
            <a:r>
              <a:rPr lang="en-US" sz="2000" smtClean="0"/>
              <a:t>)</a:t>
            </a:r>
          </a:p>
          <a:p>
            <a:pPr algn="r">
              <a:defRPr/>
            </a:pPr>
            <a:r>
              <a:rPr lang="en-US" sz="1600" smtClean="0"/>
              <a:t>p(x)</a:t>
            </a:r>
          </a:p>
        </p:txBody>
      </p:sp>
      <p:sp>
        <p:nvSpPr>
          <p:cNvPr id="81938" name="Text Box 84"/>
          <p:cNvSpPr txBox="1">
            <a:spLocks noChangeArrowheads="1"/>
          </p:cNvSpPr>
          <p:nvPr/>
        </p:nvSpPr>
        <p:spPr bwMode="auto">
          <a:xfrm>
            <a:off x="3946525" y="1017588"/>
            <a:ext cx="6778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000" smtClean="0"/>
              <a:t>D(</a:t>
            </a:r>
            <a:r>
              <a:rPr lang="en-US" sz="2000" b="1" smtClean="0">
                <a:solidFill>
                  <a:srgbClr val="FF0000"/>
                </a:solidFill>
              </a:rPr>
              <a:t>y</a:t>
            </a:r>
            <a:r>
              <a:rPr lang="en-US" sz="2000" smtClean="0"/>
              <a:t>)</a:t>
            </a:r>
          </a:p>
          <a:p>
            <a:pPr algn="r">
              <a:defRPr/>
            </a:pPr>
            <a:r>
              <a:rPr lang="en-US" sz="1600" smtClean="0"/>
              <a:t>p(y)</a:t>
            </a:r>
          </a:p>
        </p:txBody>
      </p:sp>
      <p:sp>
        <p:nvSpPr>
          <p:cNvPr id="81939" name="Text Box 85"/>
          <p:cNvSpPr txBox="1">
            <a:spLocks noChangeArrowheads="1"/>
          </p:cNvSpPr>
          <p:nvPr/>
        </p:nvSpPr>
        <p:spPr bwMode="auto">
          <a:xfrm>
            <a:off x="4578350" y="1022350"/>
            <a:ext cx="663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000" smtClean="0"/>
              <a:t>D(</a:t>
            </a:r>
            <a:r>
              <a:rPr lang="en-US" sz="2000" b="1" smtClean="0">
                <a:solidFill>
                  <a:srgbClr val="FF0000"/>
                </a:solidFill>
              </a:rPr>
              <a:t>z</a:t>
            </a:r>
            <a:r>
              <a:rPr lang="en-US" sz="2000" smtClean="0"/>
              <a:t>)</a:t>
            </a:r>
          </a:p>
          <a:p>
            <a:pPr algn="r">
              <a:defRPr/>
            </a:pPr>
            <a:r>
              <a:rPr lang="en-US" sz="1600" smtClean="0"/>
              <a:t>p(z)</a:t>
            </a:r>
          </a:p>
        </p:txBody>
      </p:sp>
      <p:sp>
        <p:nvSpPr>
          <p:cNvPr id="81940" name="Line 86"/>
          <p:cNvSpPr>
            <a:spLocks noChangeShapeType="1"/>
          </p:cNvSpPr>
          <p:nvPr/>
        </p:nvSpPr>
        <p:spPr bwMode="auto">
          <a:xfrm>
            <a:off x="600075" y="1638300"/>
            <a:ext cx="462915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41" name="Line 87"/>
          <p:cNvSpPr>
            <a:spLocks noChangeShapeType="1"/>
          </p:cNvSpPr>
          <p:nvPr/>
        </p:nvSpPr>
        <p:spPr bwMode="auto">
          <a:xfrm>
            <a:off x="581025" y="1952625"/>
            <a:ext cx="462915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42" name="Text Box 88"/>
          <p:cNvSpPr txBox="1">
            <a:spLocks noChangeArrowheads="1"/>
          </p:cNvSpPr>
          <p:nvPr/>
        </p:nvSpPr>
        <p:spPr bwMode="auto">
          <a:xfrm>
            <a:off x="1492250" y="16081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/>
              <a:t>u</a:t>
            </a:r>
          </a:p>
        </p:txBody>
      </p:sp>
      <p:sp>
        <p:nvSpPr>
          <p:cNvPr id="81943" name="Line 89"/>
          <p:cNvSpPr>
            <a:spLocks noChangeShapeType="1"/>
          </p:cNvSpPr>
          <p:nvPr/>
        </p:nvSpPr>
        <p:spPr bwMode="auto">
          <a:xfrm>
            <a:off x="581025" y="2247900"/>
            <a:ext cx="462915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44" name="Line 90"/>
          <p:cNvSpPr>
            <a:spLocks noChangeShapeType="1"/>
          </p:cNvSpPr>
          <p:nvPr/>
        </p:nvSpPr>
        <p:spPr bwMode="auto">
          <a:xfrm>
            <a:off x="581025" y="2562225"/>
            <a:ext cx="462915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45" name="Line 91"/>
          <p:cNvSpPr>
            <a:spLocks noChangeShapeType="1"/>
          </p:cNvSpPr>
          <p:nvPr/>
        </p:nvSpPr>
        <p:spPr bwMode="auto">
          <a:xfrm>
            <a:off x="565150" y="2865438"/>
            <a:ext cx="462915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46" name="Line 92"/>
          <p:cNvSpPr>
            <a:spLocks noChangeShapeType="1"/>
          </p:cNvSpPr>
          <p:nvPr/>
        </p:nvSpPr>
        <p:spPr bwMode="auto">
          <a:xfrm>
            <a:off x="576263" y="3171825"/>
            <a:ext cx="462915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47" name="Line 93"/>
          <p:cNvSpPr>
            <a:spLocks noChangeShapeType="1"/>
          </p:cNvSpPr>
          <p:nvPr/>
        </p:nvSpPr>
        <p:spPr bwMode="auto">
          <a:xfrm>
            <a:off x="581025" y="3467100"/>
            <a:ext cx="462915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717918" name="Group 94"/>
          <p:cNvGrpSpPr>
            <a:grpSpLocks/>
          </p:cNvGrpSpPr>
          <p:nvPr/>
        </p:nvGrpSpPr>
        <p:grpSpPr bwMode="auto">
          <a:xfrm>
            <a:off x="2190750" y="1609725"/>
            <a:ext cx="3084513" cy="371475"/>
            <a:chOff x="1380" y="1014"/>
            <a:chExt cx="1943" cy="234"/>
          </a:xfrm>
        </p:grpSpPr>
        <p:sp>
          <p:nvSpPr>
            <p:cNvPr id="81981" name="Text Box 95"/>
            <p:cNvSpPr txBox="1">
              <a:spLocks noChangeArrowheads="1"/>
            </p:cNvSpPr>
            <p:nvPr/>
          </p:nvSpPr>
          <p:spPr bwMode="auto">
            <a:xfrm>
              <a:off x="3043" y="1014"/>
              <a:ext cx="2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>
                  <a:latin typeface="Comic Sans MS" pitchFamily="66" charset="0"/>
                </a:rPr>
                <a:t>∞ </a:t>
              </a:r>
              <a:endParaRPr lang="en-US" sz="2000"/>
            </a:p>
          </p:txBody>
        </p:sp>
        <p:sp>
          <p:nvSpPr>
            <p:cNvPr id="81982" name="Text Box 96"/>
            <p:cNvSpPr txBox="1">
              <a:spLocks noChangeArrowheads="1"/>
            </p:cNvSpPr>
            <p:nvPr/>
          </p:nvSpPr>
          <p:spPr bwMode="auto">
            <a:xfrm>
              <a:off x="2647" y="1014"/>
              <a:ext cx="2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>
                  <a:latin typeface="Comic Sans MS" pitchFamily="66" charset="0"/>
                </a:rPr>
                <a:t>∞ </a:t>
              </a:r>
              <a:endParaRPr lang="en-US" sz="2000"/>
            </a:p>
          </p:txBody>
        </p:sp>
        <p:sp>
          <p:nvSpPr>
            <p:cNvPr id="81983" name="Text Box 97"/>
            <p:cNvSpPr txBox="1">
              <a:spLocks noChangeArrowheads="1"/>
            </p:cNvSpPr>
            <p:nvPr/>
          </p:nvSpPr>
          <p:spPr bwMode="auto">
            <a:xfrm>
              <a:off x="1380" y="1017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>
                <a:defRPr/>
              </a:pPr>
              <a:r>
                <a:rPr lang="en-US" smtClean="0"/>
                <a:t>7,u</a:t>
              </a:r>
            </a:p>
          </p:txBody>
        </p:sp>
        <p:sp>
          <p:nvSpPr>
            <p:cNvPr id="81984" name="Text Box 98"/>
            <p:cNvSpPr txBox="1">
              <a:spLocks noChangeArrowheads="1"/>
            </p:cNvSpPr>
            <p:nvPr/>
          </p:nvSpPr>
          <p:spPr bwMode="auto">
            <a:xfrm>
              <a:off x="1787" y="1015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>
                <a:defRPr/>
              </a:pPr>
              <a:r>
                <a:rPr lang="en-US" smtClean="0"/>
                <a:t>3,u</a:t>
              </a:r>
            </a:p>
          </p:txBody>
        </p:sp>
        <p:sp>
          <p:nvSpPr>
            <p:cNvPr id="81985" name="Text Box 99"/>
            <p:cNvSpPr txBox="1">
              <a:spLocks noChangeArrowheads="1"/>
            </p:cNvSpPr>
            <p:nvPr/>
          </p:nvSpPr>
          <p:spPr bwMode="auto">
            <a:xfrm>
              <a:off x="2190" y="1016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>
                <a:defRPr/>
              </a:pPr>
              <a:r>
                <a:rPr lang="en-US" smtClean="0"/>
                <a:t>5,u</a:t>
              </a:r>
            </a:p>
          </p:txBody>
        </p:sp>
      </p:grpSp>
      <p:sp>
        <p:nvSpPr>
          <p:cNvPr id="717949" name="Rectangle 125"/>
          <p:cNvSpPr>
            <a:spLocks noChangeArrowheads="1"/>
          </p:cNvSpPr>
          <p:nvPr/>
        </p:nvSpPr>
        <p:spPr bwMode="auto">
          <a:xfrm>
            <a:off x="538163" y="3775075"/>
            <a:ext cx="3810000" cy="23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  <a:defRPr/>
            </a:pPr>
            <a:r>
              <a:rPr lang="en-US" sz="2800" i="1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notes: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r>
              <a:rPr lang="en-US" sz="2000">
                <a:latin typeface="Gill Sans MT" charset="0"/>
                <a:ea typeface="ＭＳ Ｐゴシック" charset="0"/>
              </a:rPr>
              <a:t>construct shortest path tree by tracing predecessor nodes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r>
              <a:rPr lang="en-US" sz="2000">
                <a:latin typeface="Gill Sans MT" charset="0"/>
                <a:ea typeface="ＭＳ Ｐゴシック" charset="0"/>
              </a:rPr>
              <a:t>ties can exist (can be broken arbitrarily)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17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D975719B-BBDD-457E-8B4E-6D5CB5F01125}" type="slidenum">
              <a:rPr lang="en-US"/>
              <a:pPr/>
              <a:t>13</a:t>
            </a:fld>
            <a:endParaRPr lang="en-US"/>
          </a:p>
        </p:txBody>
      </p:sp>
      <p:pic>
        <p:nvPicPr>
          <p:cNvPr id="101379" name="Picture 133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688" y="787400"/>
            <a:ext cx="6399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1380" name="Group 2"/>
          <p:cNvGrpSpPr>
            <a:grpSpLocks/>
          </p:cNvGrpSpPr>
          <p:nvPr/>
        </p:nvGrpSpPr>
        <p:grpSpPr bwMode="auto">
          <a:xfrm>
            <a:off x="4640263" y="3098800"/>
            <a:ext cx="4217987" cy="3759200"/>
            <a:chOff x="415" y="856"/>
            <a:chExt cx="2910" cy="2523"/>
          </a:xfrm>
        </p:grpSpPr>
        <p:grpSp>
          <p:nvGrpSpPr>
            <p:cNvPr id="101441" name="Group 3"/>
            <p:cNvGrpSpPr>
              <a:grpSpLocks/>
            </p:cNvGrpSpPr>
            <p:nvPr/>
          </p:nvGrpSpPr>
          <p:grpSpPr bwMode="auto">
            <a:xfrm>
              <a:off x="1290" y="1997"/>
              <a:ext cx="316" cy="267"/>
              <a:chOff x="1613" y="2011"/>
              <a:chExt cx="316" cy="267"/>
            </a:xfrm>
          </p:grpSpPr>
          <p:sp>
            <p:nvSpPr>
              <p:cNvPr id="82048" name="Oval 4"/>
              <p:cNvSpPr>
                <a:spLocks noChangeArrowheads="1"/>
              </p:cNvSpPr>
              <p:nvPr/>
            </p:nvSpPr>
            <p:spPr bwMode="auto">
              <a:xfrm>
                <a:off x="1616" y="2138"/>
                <a:ext cx="311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49" name="Line 5"/>
              <p:cNvSpPr>
                <a:spLocks noChangeShapeType="1"/>
              </p:cNvSpPr>
              <p:nvPr/>
            </p:nvSpPr>
            <p:spPr bwMode="auto">
              <a:xfrm>
                <a:off x="1616" y="212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50" name="Line 6"/>
              <p:cNvSpPr>
                <a:spLocks noChangeShapeType="1"/>
              </p:cNvSpPr>
              <p:nvPr/>
            </p:nvSpPr>
            <p:spPr bwMode="auto">
              <a:xfrm>
                <a:off x="1929" y="2129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51" name="Rectangle 7"/>
              <p:cNvSpPr>
                <a:spLocks noChangeArrowheads="1"/>
              </p:cNvSpPr>
              <p:nvPr/>
            </p:nvSpPr>
            <p:spPr bwMode="auto">
              <a:xfrm>
                <a:off x="1616" y="2129"/>
                <a:ext cx="308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82052" name="Oval 8"/>
              <p:cNvSpPr>
                <a:spLocks noChangeArrowheads="1"/>
              </p:cNvSpPr>
              <p:nvPr/>
            </p:nvSpPr>
            <p:spPr bwMode="auto">
              <a:xfrm>
                <a:off x="1613" y="2072"/>
                <a:ext cx="311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53" name="Rectangle 9"/>
              <p:cNvSpPr>
                <a:spLocks noChangeArrowheads="1"/>
              </p:cNvSpPr>
              <p:nvPr/>
            </p:nvSpPr>
            <p:spPr bwMode="auto">
              <a:xfrm>
                <a:off x="1686" y="2100"/>
                <a:ext cx="140" cy="10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54" name="Text Box 10"/>
              <p:cNvSpPr txBox="1">
                <a:spLocks noChangeArrowheads="1"/>
              </p:cNvSpPr>
              <p:nvPr/>
            </p:nvSpPr>
            <p:spPr bwMode="auto">
              <a:xfrm>
                <a:off x="1633" y="2011"/>
                <a:ext cx="254" cy="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w</a:t>
                </a:r>
                <a:endParaRPr lang="en-US" sz="2400"/>
              </a:p>
            </p:txBody>
          </p:sp>
        </p:grpSp>
        <p:sp>
          <p:nvSpPr>
            <p:cNvPr id="81987" name="Text Box 11"/>
            <p:cNvSpPr txBox="1">
              <a:spLocks noChangeArrowheads="1"/>
            </p:cNvSpPr>
            <p:nvPr/>
          </p:nvSpPr>
          <p:spPr bwMode="auto">
            <a:xfrm>
              <a:off x="925" y="1959"/>
              <a:ext cx="215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/>
            </a:p>
          </p:txBody>
        </p:sp>
        <p:sp>
          <p:nvSpPr>
            <p:cNvPr id="81988" name="Text Box 12"/>
            <p:cNvSpPr txBox="1">
              <a:spLocks noChangeArrowheads="1"/>
            </p:cNvSpPr>
            <p:nvPr/>
          </p:nvSpPr>
          <p:spPr bwMode="auto">
            <a:xfrm>
              <a:off x="1430" y="1478"/>
              <a:ext cx="215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4</a:t>
              </a:r>
              <a:endParaRPr lang="en-US" sz="2400"/>
            </a:p>
          </p:txBody>
        </p:sp>
        <p:grpSp>
          <p:nvGrpSpPr>
            <p:cNvPr id="101444" name="Group 13"/>
            <p:cNvGrpSpPr>
              <a:grpSpLocks/>
            </p:cNvGrpSpPr>
            <p:nvPr/>
          </p:nvGrpSpPr>
          <p:grpSpPr bwMode="auto">
            <a:xfrm>
              <a:off x="1299" y="2848"/>
              <a:ext cx="316" cy="266"/>
              <a:chOff x="1613" y="2011"/>
              <a:chExt cx="316" cy="266"/>
            </a:xfrm>
          </p:grpSpPr>
          <p:sp>
            <p:nvSpPr>
              <p:cNvPr id="82041" name="Oval 14"/>
              <p:cNvSpPr>
                <a:spLocks noChangeArrowheads="1"/>
              </p:cNvSpPr>
              <p:nvPr/>
            </p:nvSpPr>
            <p:spPr bwMode="auto">
              <a:xfrm>
                <a:off x="1616" y="213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42" name="Line 15"/>
              <p:cNvSpPr>
                <a:spLocks noChangeShapeType="1"/>
              </p:cNvSpPr>
              <p:nvPr/>
            </p:nvSpPr>
            <p:spPr bwMode="auto">
              <a:xfrm>
                <a:off x="1616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43" name="Line 16"/>
              <p:cNvSpPr>
                <a:spLocks noChangeShapeType="1"/>
              </p:cNvSpPr>
              <p:nvPr/>
            </p:nvSpPr>
            <p:spPr bwMode="auto">
              <a:xfrm>
                <a:off x="1929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44" name="Rectangle 17"/>
              <p:cNvSpPr>
                <a:spLocks noChangeArrowheads="1"/>
              </p:cNvSpPr>
              <p:nvPr/>
            </p:nvSpPr>
            <p:spPr bwMode="auto">
              <a:xfrm>
                <a:off x="1616" y="213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82045" name="Oval 18"/>
              <p:cNvSpPr>
                <a:spLocks noChangeArrowheads="1"/>
              </p:cNvSpPr>
              <p:nvPr/>
            </p:nvSpPr>
            <p:spPr bwMode="auto">
              <a:xfrm>
                <a:off x="1613" y="207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46" name="Rectangle 19"/>
              <p:cNvSpPr>
                <a:spLocks noChangeArrowheads="1"/>
              </p:cNvSpPr>
              <p:nvPr/>
            </p:nvSpPr>
            <p:spPr bwMode="auto">
              <a:xfrm>
                <a:off x="1687" y="2100"/>
                <a:ext cx="141" cy="10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47" name="Text Box 20"/>
              <p:cNvSpPr txBox="1">
                <a:spLocks noChangeArrowheads="1"/>
              </p:cNvSpPr>
              <p:nvPr/>
            </p:nvSpPr>
            <p:spPr bwMode="auto">
              <a:xfrm>
                <a:off x="1652" y="2011"/>
                <a:ext cx="215" cy="2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v</a:t>
                </a:r>
                <a:endParaRPr lang="en-US" sz="2400"/>
              </a:p>
            </p:txBody>
          </p:sp>
        </p:grpSp>
        <p:grpSp>
          <p:nvGrpSpPr>
            <p:cNvPr id="101445" name="Group 21"/>
            <p:cNvGrpSpPr>
              <a:grpSpLocks/>
            </p:cNvGrpSpPr>
            <p:nvPr/>
          </p:nvGrpSpPr>
          <p:grpSpPr bwMode="auto">
            <a:xfrm>
              <a:off x="1295" y="856"/>
              <a:ext cx="316" cy="266"/>
              <a:chOff x="1613" y="2011"/>
              <a:chExt cx="316" cy="266"/>
            </a:xfrm>
          </p:grpSpPr>
          <p:sp>
            <p:nvSpPr>
              <p:cNvPr id="82034" name="Oval 22"/>
              <p:cNvSpPr>
                <a:spLocks noChangeArrowheads="1"/>
              </p:cNvSpPr>
              <p:nvPr/>
            </p:nvSpPr>
            <p:spPr bwMode="auto">
              <a:xfrm>
                <a:off x="1616" y="213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35" name="Line 23"/>
              <p:cNvSpPr>
                <a:spLocks noChangeShapeType="1"/>
              </p:cNvSpPr>
              <p:nvPr/>
            </p:nvSpPr>
            <p:spPr bwMode="auto">
              <a:xfrm>
                <a:off x="1616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36" name="Line 24"/>
              <p:cNvSpPr>
                <a:spLocks noChangeShapeType="1"/>
              </p:cNvSpPr>
              <p:nvPr/>
            </p:nvSpPr>
            <p:spPr bwMode="auto">
              <a:xfrm>
                <a:off x="1929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37" name="Rectangle 25"/>
              <p:cNvSpPr>
                <a:spLocks noChangeArrowheads="1"/>
              </p:cNvSpPr>
              <p:nvPr/>
            </p:nvSpPr>
            <p:spPr bwMode="auto">
              <a:xfrm>
                <a:off x="1616" y="213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82038" name="Oval 26"/>
              <p:cNvSpPr>
                <a:spLocks noChangeArrowheads="1"/>
              </p:cNvSpPr>
              <p:nvPr/>
            </p:nvSpPr>
            <p:spPr bwMode="auto">
              <a:xfrm>
                <a:off x="1611" y="2072"/>
                <a:ext cx="313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39" name="Rectangle 27"/>
              <p:cNvSpPr>
                <a:spLocks noChangeArrowheads="1"/>
              </p:cNvSpPr>
              <p:nvPr/>
            </p:nvSpPr>
            <p:spPr bwMode="auto">
              <a:xfrm>
                <a:off x="1687" y="2100"/>
                <a:ext cx="141" cy="103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40" name="Text Box 28"/>
              <p:cNvSpPr txBox="1">
                <a:spLocks noChangeArrowheads="1"/>
              </p:cNvSpPr>
              <p:nvPr/>
            </p:nvSpPr>
            <p:spPr bwMode="auto">
              <a:xfrm>
                <a:off x="1652" y="2011"/>
                <a:ext cx="215" cy="2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x</a:t>
                </a:r>
                <a:endParaRPr lang="en-US" sz="2400"/>
              </a:p>
            </p:txBody>
          </p:sp>
        </p:grpSp>
        <p:grpSp>
          <p:nvGrpSpPr>
            <p:cNvPr id="101446" name="Group 29"/>
            <p:cNvGrpSpPr>
              <a:grpSpLocks/>
            </p:cNvGrpSpPr>
            <p:nvPr/>
          </p:nvGrpSpPr>
          <p:grpSpPr bwMode="auto">
            <a:xfrm>
              <a:off x="415" y="2028"/>
              <a:ext cx="316" cy="267"/>
              <a:chOff x="1613" y="2011"/>
              <a:chExt cx="316" cy="267"/>
            </a:xfrm>
          </p:grpSpPr>
          <p:sp>
            <p:nvSpPr>
              <p:cNvPr id="82027" name="Oval 30"/>
              <p:cNvSpPr>
                <a:spLocks noChangeArrowheads="1"/>
              </p:cNvSpPr>
              <p:nvPr/>
            </p:nvSpPr>
            <p:spPr bwMode="auto">
              <a:xfrm>
                <a:off x="1616" y="2138"/>
                <a:ext cx="313" cy="82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28" name="Line 31"/>
              <p:cNvSpPr>
                <a:spLocks noChangeShapeType="1"/>
              </p:cNvSpPr>
              <p:nvPr/>
            </p:nvSpPr>
            <p:spPr bwMode="auto">
              <a:xfrm>
                <a:off x="1616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29" name="Line 32"/>
              <p:cNvSpPr>
                <a:spLocks noChangeShapeType="1"/>
              </p:cNvSpPr>
              <p:nvPr/>
            </p:nvSpPr>
            <p:spPr bwMode="auto">
              <a:xfrm>
                <a:off x="1931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30" name="Rectangle 33"/>
              <p:cNvSpPr>
                <a:spLocks noChangeArrowheads="1"/>
              </p:cNvSpPr>
              <p:nvPr/>
            </p:nvSpPr>
            <p:spPr bwMode="auto">
              <a:xfrm>
                <a:off x="1616" y="213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82031" name="Oval 34"/>
              <p:cNvSpPr>
                <a:spLocks noChangeArrowheads="1"/>
              </p:cNvSpPr>
              <p:nvPr/>
            </p:nvSpPr>
            <p:spPr bwMode="auto">
              <a:xfrm>
                <a:off x="1613" y="2072"/>
                <a:ext cx="313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32" name="Rectangle 35"/>
              <p:cNvSpPr>
                <a:spLocks noChangeArrowheads="1"/>
              </p:cNvSpPr>
              <p:nvPr/>
            </p:nvSpPr>
            <p:spPr bwMode="auto">
              <a:xfrm>
                <a:off x="1687" y="2102"/>
                <a:ext cx="141" cy="103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33" name="Text Box 36"/>
              <p:cNvSpPr txBox="1">
                <a:spLocks noChangeArrowheads="1"/>
              </p:cNvSpPr>
              <p:nvPr/>
            </p:nvSpPr>
            <p:spPr bwMode="auto">
              <a:xfrm>
                <a:off x="1648" y="2011"/>
                <a:ext cx="226" cy="2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u</a:t>
                </a:r>
                <a:endParaRPr lang="en-US" sz="2400"/>
              </a:p>
            </p:txBody>
          </p:sp>
        </p:grpSp>
        <p:sp>
          <p:nvSpPr>
            <p:cNvPr id="81992" name="Line 37"/>
            <p:cNvSpPr>
              <a:spLocks noChangeShapeType="1"/>
            </p:cNvSpPr>
            <p:nvPr/>
          </p:nvSpPr>
          <p:spPr bwMode="auto">
            <a:xfrm>
              <a:off x="738" y="2156"/>
              <a:ext cx="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93" name="Line 38"/>
            <p:cNvSpPr>
              <a:spLocks noChangeShapeType="1"/>
            </p:cNvSpPr>
            <p:nvPr/>
          </p:nvSpPr>
          <p:spPr bwMode="auto">
            <a:xfrm>
              <a:off x="1440" y="1082"/>
              <a:ext cx="0" cy="9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94" name="Line 39"/>
            <p:cNvSpPr>
              <a:spLocks noChangeShapeType="1"/>
            </p:cNvSpPr>
            <p:nvPr/>
          </p:nvSpPr>
          <p:spPr bwMode="auto">
            <a:xfrm flipH="1">
              <a:off x="614" y="1021"/>
              <a:ext cx="674" cy="10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95" name="Text Box 40"/>
            <p:cNvSpPr txBox="1">
              <a:spLocks noChangeArrowheads="1"/>
            </p:cNvSpPr>
            <p:nvPr/>
          </p:nvSpPr>
          <p:spPr bwMode="auto">
            <a:xfrm>
              <a:off x="772" y="1368"/>
              <a:ext cx="215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</a:t>
              </a:r>
              <a:endParaRPr lang="en-US" sz="2400"/>
            </a:p>
          </p:txBody>
        </p:sp>
        <p:sp>
          <p:nvSpPr>
            <p:cNvPr id="81996" name="Line 41"/>
            <p:cNvSpPr>
              <a:spLocks noChangeShapeType="1"/>
            </p:cNvSpPr>
            <p:nvPr/>
          </p:nvSpPr>
          <p:spPr bwMode="auto">
            <a:xfrm>
              <a:off x="1447" y="2206"/>
              <a:ext cx="9" cy="7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1997" name="Text Box 42"/>
            <p:cNvSpPr txBox="1">
              <a:spLocks noChangeArrowheads="1"/>
            </p:cNvSpPr>
            <p:nvPr/>
          </p:nvSpPr>
          <p:spPr bwMode="auto">
            <a:xfrm>
              <a:off x="1454" y="2407"/>
              <a:ext cx="215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/>
            </a:p>
          </p:txBody>
        </p:sp>
        <p:sp>
          <p:nvSpPr>
            <p:cNvPr id="101453" name="Freeform 43"/>
            <p:cNvSpPr>
              <a:spLocks/>
            </p:cNvSpPr>
            <p:nvPr/>
          </p:nvSpPr>
          <p:spPr bwMode="auto">
            <a:xfrm>
              <a:off x="604" y="2227"/>
              <a:ext cx="857" cy="1152"/>
            </a:xfrm>
            <a:custGeom>
              <a:avLst/>
              <a:gdLst>
                <a:gd name="T0" fmla="*/ 0 w 857"/>
                <a:gd name="T1" fmla="*/ 0 h 1152"/>
                <a:gd name="T2" fmla="*/ 562 w 857"/>
                <a:gd name="T3" fmla="*/ 1152 h 1152"/>
                <a:gd name="T4" fmla="*/ 857 w 857"/>
                <a:gd name="T5" fmla="*/ 772 h 11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57" h="1152">
                  <a:moveTo>
                    <a:pt x="0" y="0"/>
                  </a:moveTo>
                  <a:cubicBezTo>
                    <a:pt x="95" y="191"/>
                    <a:pt x="365" y="1152"/>
                    <a:pt x="562" y="1152"/>
                  </a:cubicBezTo>
                  <a:cubicBezTo>
                    <a:pt x="759" y="1152"/>
                    <a:pt x="796" y="851"/>
                    <a:pt x="857" y="77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99" name="Text Box 44"/>
            <p:cNvSpPr txBox="1">
              <a:spLocks noChangeArrowheads="1"/>
            </p:cNvSpPr>
            <p:nvPr/>
          </p:nvSpPr>
          <p:spPr bwMode="auto">
            <a:xfrm>
              <a:off x="768" y="2582"/>
              <a:ext cx="216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7</a:t>
              </a:r>
              <a:endParaRPr lang="en-US" sz="2400"/>
            </a:p>
          </p:txBody>
        </p:sp>
        <p:sp>
          <p:nvSpPr>
            <p:cNvPr id="82000" name="Line 45"/>
            <p:cNvSpPr>
              <a:spLocks noChangeShapeType="1"/>
            </p:cNvSpPr>
            <p:nvPr/>
          </p:nvSpPr>
          <p:spPr bwMode="auto">
            <a:xfrm flipH="1">
              <a:off x="1450" y="2158"/>
              <a:ext cx="998" cy="8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01" name="Text Box 46"/>
            <p:cNvSpPr txBox="1">
              <a:spLocks noChangeArrowheads="1"/>
            </p:cNvSpPr>
            <p:nvPr/>
          </p:nvSpPr>
          <p:spPr bwMode="auto">
            <a:xfrm>
              <a:off x="1896" y="2569"/>
              <a:ext cx="216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4</a:t>
              </a:r>
              <a:endParaRPr lang="en-US" sz="2400"/>
            </a:p>
          </p:txBody>
        </p:sp>
        <p:sp>
          <p:nvSpPr>
            <p:cNvPr id="101457" name="Freeform 47"/>
            <p:cNvSpPr>
              <a:spLocks/>
            </p:cNvSpPr>
            <p:nvPr/>
          </p:nvSpPr>
          <p:spPr bwMode="auto">
            <a:xfrm>
              <a:off x="1477" y="1946"/>
              <a:ext cx="991" cy="484"/>
            </a:xfrm>
            <a:custGeom>
              <a:avLst/>
              <a:gdLst>
                <a:gd name="T0" fmla="*/ 0 w 991"/>
                <a:gd name="T1" fmla="*/ 168 h 484"/>
                <a:gd name="T2" fmla="*/ 204 w 991"/>
                <a:gd name="T3" fmla="*/ 484 h 484"/>
                <a:gd name="T4" fmla="*/ 302 w 991"/>
                <a:gd name="T5" fmla="*/ 7 h 484"/>
                <a:gd name="T6" fmla="*/ 379 w 991"/>
                <a:gd name="T7" fmla="*/ 442 h 484"/>
                <a:gd name="T8" fmla="*/ 534 w 991"/>
                <a:gd name="T9" fmla="*/ 21 h 484"/>
                <a:gd name="T10" fmla="*/ 611 w 991"/>
                <a:gd name="T11" fmla="*/ 351 h 484"/>
                <a:gd name="T12" fmla="*/ 660 w 991"/>
                <a:gd name="T13" fmla="*/ 77 h 484"/>
                <a:gd name="T14" fmla="*/ 991 w 991"/>
                <a:gd name="T15" fmla="*/ 218 h 4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91" h="484">
                  <a:moveTo>
                    <a:pt x="0" y="168"/>
                  </a:moveTo>
                  <a:cubicBezTo>
                    <a:pt x="0" y="168"/>
                    <a:pt x="145" y="484"/>
                    <a:pt x="204" y="484"/>
                  </a:cubicBezTo>
                  <a:cubicBezTo>
                    <a:pt x="263" y="484"/>
                    <a:pt x="253" y="6"/>
                    <a:pt x="302" y="7"/>
                  </a:cubicBezTo>
                  <a:cubicBezTo>
                    <a:pt x="331" y="0"/>
                    <a:pt x="313" y="444"/>
                    <a:pt x="379" y="442"/>
                  </a:cubicBezTo>
                  <a:cubicBezTo>
                    <a:pt x="418" y="444"/>
                    <a:pt x="475" y="24"/>
                    <a:pt x="534" y="21"/>
                  </a:cubicBezTo>
                  <a:cubicBezTo>
                    <a:pt x="573" y="6"/>
                    <a:pt x="575" y="360"/>
                    <a:pt x="611" y="351"/>
                  </a:cubicBezTo>
                  <a:cubicBezTo>
                    <a:pt x="647" y="342"/>
                    <a:pt x="577" y="80"/>
                    <a:pt x="660" y="77"/>
                  </a:cubicBezTo>
                  <a:cubicBezTo>
                    <a:pt x="743" y="74"/>
                    <a:pt x="922" y="189"/>
                    <a:pt x="991" y="21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1458" name="Group 48"/>
            <p:cNvGrpSpPr>
              <a:grpSpLocks/>
            </p:cNvGrpSpPr>
            <p:nvPr/>
          </p:nvGrpSpPr>
          <p:grpSpPr bwMode="auto">
            <a:xfrm>
              <a:off x="2332" y="2021"/>
              <a:ext cx="316" cy="266"/>
              <a:chOff x="1613" y="2011"/>
              <a:chExt cx="316" cy="266"/>
            </a:xfrm>
          </p:grpSpPr>
          <p:sp>
            <p:nvSpPr>
              <p:cNvPr id="82020" name="Oval 49"/>
              <p:cNvSpPr>
                <a:spLocks noChangeArrowheads="1"/>
              </p:cNvSpPr>
              <p:nvPr/>
            </p:nvSpPr>
            <p:spPr bwMode="auto">
              <a:xfrm>
                <a:off x="1616" y="2136"/>
                <a:ext cx="313" cy="82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21" name="Line 50"/>
              <p:cNvSpPr>
                <a:spLocks noChangeShapeType="1"/>
              </p:cNvSpPr>
              <p:nvPr/>
            </p:nvSpPr>
            <p:spPr bwMode="auto">
              <a:xfrm>
                <a:off x="1616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22" name="Line 51"/>
              <p:cNvSpPr>
                <a:spLocks noChangeShapeType="1"/>
              </p:cNvSpPr>
              <p:nvPr/>
            </p:nvSpPr>
            <p:spPr bwMode="auto">
              <a:xfrm>
                <a:off x="1929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23" name="Rectangle 52"/>
              <p:cNvSpPr>
                <a:spLocks noChangeArrowheads="1"/>
              </p:cNvSpPr>
              <p:nvPr/>
            </p:nvSpPr>
            <p:spPr bwMode="auto">
              <a:xfrm>
                <a:off x="1616" y="213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82024" name="Oval 53"/>
              <p:cNvSpPr>
                <a:spLocks noChangeArrowheads="1"/>
              </p:cNvSpPr>
              <p:nvPr/>
            </p:nvSpPr>
            <p:spPr bwMode="auto">
              <a:xfrm>
                <a:off x="1613" y="2070"/>
                <a:ext cx="313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25" name="Rectangle 54"/>
              <p:cNvSpPr>
                <a:spLocks noChangeArrowheads="1"/>
              </p:cNvSpPr>
              <p:nvPr/>
            </p:nvSpPr>
            <p:spPr bwMode="auto">
              <a:xfrm>
                <a:off x="1687" y="2100"/>
                <a:ext cx="141" cy="103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26" name="Text Box 55"/>
              <p:cNvSpPr txBox="1">
                <a:spLocks noChangeArrowheads="1"/>
              </p:cNvSpPr>
              <p:nvPr/>
            </p:nvSpPr>
            <p:spPr bwMode="auto">
              <a:xfrm>
                <a:off x="1652" y="2011"/>
                <a:ext cx="215" cy="2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y</a:t>
                </a:r>
                <a:endParaRPr lang="en-US" sz="2400"/>
              </a:p>
            </p:txBody>
          </p:sp>
        </p:grpSp>
        <p:sp>
          <p:nvSpPr>
            <p:cNvPr id="82004" name="Text Box 56"/>
            <p:cNvSpPr txBox="1">
              <a:spLocks noChangeArrowheads="1"/>
            </p:cNvSpPr>
            <p:nvPr/>
          </p:nvSpPr>
          <p:spPr bwMode="auto">
            <a:xfrm>
              <a:off x="1814" y="1721"/>
              <a:ext cx="216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8</a:t>
              </a:r>
              <a:endParaRPr lang="en-US" sz="2400"/>
            </a:p>
          </p:txBody>
        </p:sp>
        <p:grpSp>
          <p:nvGrpSpPr>
            <p:cNvPr id="101460" name="Group 57"/>
            <p:cNvGrpSpPr>
              <a:grpSpLocks/>
            </p:cNvGrpSpPr>
            <p:nvPr/>
          </p:nvGrpSpPr>
          <p:grpSpPr bwMode="auto">
            <a:xfrm>
              <a:off x="3009" y="2002"/>
              <a:ext cx="316" cy="266"/>
              <a:chOff x="1613" y="2011"/>
              <a:chExt cx="316" cy="266"/>
            </a:xfrm>
          </p:grpSpPr>
          <p:sp>
            <p:nvSpPr>
              <p:cNvPr id="82013" name="Oval 58"/>
              <p:cNvSpPr>
                <a:spLocks noChangeArrowheads="1"/>
              </p:cNvSpPr>
              <p:nvPr/>
            </p:nvSpPr>
            <p:spPr bwMode="auto">
              <a:xfrm>
                <a:off x="1616" y="213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14" name="Line 59"/>
              <p:cNvSpPr>
                <a:spLocks noChangeShapeType="1"/>
              </p:cNvSpPr>
              <p:nvPr/>
            </p:nvSpPr>
            <p:spPr bwMode="auto">
              <a:xfrm>
                <a:off x="1616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15" name="Line 60"/>
              <p:cNvSpPr>
                <a:spLocks noChangeShapeType="1"/>
              </p:cNvSpPr>
              <p:nvPr/>
            </p:nvSpPr>
            <p:spPr bwMode="auto">
              <a:xfrm>
                <a:off x="1929" y="213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2016" name="Rectangle 61"/>
              <p:cNvSpPr>
                <a:spLocks noChangeArrowheads="1"/>
              </p:cNvSpPr>
              <p:nvPr/>
            </p:nvSpPr>
            <p:spPr bwMode="auto">
              <a:xfrm>
                <a:off x="1616" y="213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82017" name="Oval 62"/>
              <p:cNvSpPr>
                <a:spLocks noChangeArrowheads="1"/>
              </p:cNvSpPr>
              <p:nvPr/>
            </p:nvSpPr>
            <p:spPr bwMode="auto">
              <a:xfrm>
                <a:off x="1611" y="207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18" name="Rectangle 63"/>
              <p:cNvSpPr>
                <a:spLocks noChangeArrowheads="1"/>
              </p:cNvSpPr>
              <p:nvPr/>
            </p:nvSpPr>
            <p:spPr bwMode="auto">
              <a:xfrm>
                <a:off x="1687" y="2100"/>
                <a:ext cx="141" cy="10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19" name="Text Box 64"/>
              <p:cNvSpPr txBox="1">
                <a:spLocks noChangeArrowheads="1"/>
              </p:cNvSpPr>
              <p:nvPr/>
            </p:nvSpPr>
            <p:spPr bwMode="auto">
              <a:xfrm>
                <a:off x="1653" y="2011"/>
                <a:ext cx="215" cy="2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z</a:t>
                </a:r>
                <a:endParaRPr lang="en-US" sz="2400"/>
              </a:p>
            </p:txBody>
          </p:sp>
        </p:grpSp>
        <p:sp>
          <p:nvSpPr>
            <p:cNvPr id="82006" name="Line 65"/>
            <p:cNvSpPr>
              <a:spLocks noChangeShapeType="1"/>
            </p:cNvSpPr>
            <p:nvPr/>
          </p:nvSpPr>
          <p:spPr bwMode="auto">
            <a:xfrm>
              <a:off x="2640" y="2149"/>
              <a:ext cx="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07" name="Text Box 66"/>
            <p:cNvSpPr txBox="1">
              <a:spLocks noChangeArrowheads="1"/>
            </p:cNvSpPr>
            <p:nvPr/>
          </p:nvSpPr>
          <p:spPr bwMode="auto">
            <a:xfrm>
              <a:off x="2706" y="2149"/>
              <a:ext cx="215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/>
            </a:p>
          </p:txBody>
        </p:sp>
        <p:sp>
          <p:nvSpPr>
            <p:cNvPr id="82008" name="Line 67"/>
            <p:cNvSpPr>
              <a:spLocks noChangeShapeType="1"/>
            </p:cNvSpPr>
            <p:nvPr/>
          </p:nvSpPr>
          <p:spPr bwMode="auto">
            <a:xfrm>
              <a:off x="1503" y="990"/>
              <a:ext cx="965" cy="11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2009" name="Text Box 68"/>
            <p:cNvSpPr txBox="1">
              <a:spLocks noChangeArrowheads="1"/>
            </p:cNvSpPr>
            <p:nvPr/>
          </p:nvSpPr>
          <p:spPr bwMode="auto">
            <a:xfrm>
              <a:off x="1919" y="1343"/>
              <a:ext cx="216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7</a:t>
              </a:r>
              <a:endParaRPr lang="en-US" sz="2400"/>
            </a:p>
          </p:txBody>
        </p:sp>
        <p:sp>
          <p:nvSpPr>
            <p:cNvPr id="101465" name="Freeform 69"/>
            <p:cNvSpPr>
              <a:spLocks/>
            </p:cNvSpPr>
            <p:nvPr/>
          </p:nvSpPr>
          <p:spPr bwMode="auto">
            <a:xfrm>
              <a:off x="1489" y="976"/>
              <a:ext cx="28" cy="14"/>
            </a:xfrm>
            <a:custGeom>
              <a:avLst/>
              <a:gdLst>
                <a:gd name="T0" fmla="*/ 0 w 28"/>
                <a:gd name="T1" fmla="*/ 14 h 14"/>
                <a:gd name="T2" fmla="*/ 28 w 28"/>
                <a:gd name="T3" fmla="*/ 0 h 14"/>
                <a:gd name="T4" fmla="*/ 0 w 28"/>
                <a:gd name="T5" fmla="*/ 14 h 1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" h="14">
                  <a:moveTo>
                    <a:pt x="0" y="14"/>
                  </a:moveTo>
                  <a:cubicBezTo>
                    <a:pt x="9" y="9"/>
                    <a:pt x="28" y="0"/>
                    <a:pt x="28" y="0"/>
                  </a:cubicBezTo>
                  <a:cubicBezTo>
                    <a:pt x="28" y="0"/>
                    <a:pt x="9" y="9"/>
                    <a:pt x="0" y="14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1466" name="Freeform 70"/>
            <p:cNvSpPr>
              <a:spLocks/>
            </p:cNvSpPr>
            <p:nvPr/>
          </p:nvSpPr>
          <p:spPr bwMode="auto">
            <a:xfrm>
              <a:off x="1623" y="999"/>
              <a:ext cx="1510" cy="1052"/>
            </a:xfrm>
            <a:custGeom>
              <a:avLst/>
              <a:gdLst>
                <a:gd name="T0" fmla="*/ 0 w 1510"/>
                <a:gd name="T1" fmla="*/ 5 h 1052"/>
                <a:gd name="T2" fmla="*/ 1102 w 1510"/>
                <a:gd name="T3" fmla="*/ 174 h 1052"/>
                <a:gd name="T4" fmla="*/ 1510 w 1510"/>
                <a:gd name="T5" fmla="*/ 1052 h 105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10" h="1052">
                  <a:moveTo>
                    <a:pt x="0" y="5"/>
                  </a:moveTo>
                  <a:cubicBezTo>
                    <a:pt x="184" y="33"/>
                    <a:pt x="851" y="0"/>
                    <a:pt x="1102" y="174"/>
                  </a:cubicBezTo>
                  <a:cubicBezTo>
                    <a:pt x="1353" y="348"/>
                    <a:pt x="1425" y="869"/>
                    <a:pt x="1510" y="105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12" name="Text Box 71"/>
            <p:cNvSpPr txBox="1">
              <a:spLocks noChangeArrowheads="1"/>
            </p:cNvSpPr>
            <p:nvPr/>
          </p:nvSpPr>
          <p:spPr bwMode="auto">
            <a:xfrm>
              <a:off x="2680" y="1008"/>
              <a:ext cx="215" cy="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9</a:t>
              </a:r>
              <a:endParaRPr lang="en-US" sz="2400"/>
            </a:p>
          </p:txBody>
        </p:sp>
      </p:grpSp>
      <p:sp>
        <p:nvSpPr>
          <p:cNvPr id="81926" name="Rectangle 72"/>
          <p:cNvSpPr>
            <a:spLocks noChangeArrowheads="1"/>
          </p:cNvSpPr>
          <p:nvPr/>
        </p:nvSpPr>
        <p:spPr bwMode="auto">
          <a:xfrm>
            <a:off x="487363" y="0"/>
            <a:ext cx="846863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4000" dirty="0" err="1">
                <a:solidFill>
                  <a:srgbClr val="000099"/>
                </a:solidFill>
                <a:latin typeface="Gill Sans MT" pitchFamily="34" charset="0"/>
              </a:rPr>
              <a:t>Dijkstra</a:t>
            </a:r>
            <a:r>
              <a:rPr lang="ja-JP" altLang="en-US" sz="4000" dirty="0">
                <a:solidFill>
                  <a:srgbClr val="000099"/>
                </a:solidFill>
                <a:latin typeface="Gill Sans MT" pitchFamily="34" charset="0"/>
              </a:rPr>
              <a:t>’</a:t>
            </a:r>
            <a:r>
              <a:rPr lang="en-US" altLang="ja-JP" sz="4000" dirty="0">
                <a:solidFill>
                  <a:srgbClr val="000099"/>
                </a:solidFill>
                <a:latin typeface="Gill Sans MT" pitchFamily="34" charset="0"/>
              </a:rPr>
              <a:t>s algorithm: </a:t>
            </a:r>
            <a:r>
              <a:rPr lang="en-US" altLang="ja-JP" sz="4000" dirty="0" smtClean="0">
                <a:solidFill>
                  <a:srgbClr val="000099"/>
                </a:solidFill>
                <a:latin typeface="Gill Sans MT" pitchFamily="34" charset="0"/>
              </a:rPr>
              <a:t>another example</a:t>
            </a:r>
            <a:endParaRPr lang="en-US" sz="4400" dirty="0">
              <a:solidFill>
                <a:srgbClr val="000099"/>
              </a:solidFill>
              <a:latin typeface="Gill Sans MT" pitchFamily="34" charset="0"/>
            </a:endParaRPr>
          </a:p>
        </p:txBody>
      </p:sp>
      <p:sp>
        <p:nvSpPr>
          <p:cNvPr id="81927" name="Text Box 73"/>
          <p:cNvSpPr txBox="1">
            <a:spLocks noChangeArrowheads="1"/>
          </p:cNvSpPr>
          <p:nvPr/>
        </p:nvSpPr>
        <p:spPr bwMode="auto">
          <a:xfrm>
            <a:off x="474663" y="1277938"/>
            <a:ext cx="7064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000"/>
              <a:t>Step</a:t>
            </a:r>
          </a:p>
          <a:p>
            <a:pPr algn="r"/>
            <a:endParaRPr lang="en-US" sz="2000"/>
          </a:p>
        </p:txBody>
      </p:sp>
      <p:sp>
        <p:nvSpPr>
          <p:cNvPr id="81928" name="Text Box 74"/>
          <p:cNvSpPr txBox="1">
            <a:spLocks noChangeArrowheads="1"/>
          </p:cNvSpPr>
          <p:nvPr/>
        </p:nvSpPr>
        <p:spPr bwMode="auto">
          <a:xfrm>
            <a:off x="1458913" y="1284288"/>
            <a:ext cx="4175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000" smtClean="0"/>
              <a:t>N</a:t>
            </a:r>
            <a:r>
              <a:rPr lang="en-US" sz="2000" smtClean="0">
                <a:cs typeface="Arial" charset="0"/>
              </a:rPr>
              <a:t>'</a:t>
            </a:r>
          </a:p>
        </p:txBody>
      </p:sp>
      <p:sp>
        <p:nvSpPr>
          <p:cNvPr id="81929" name="Text Box 75"/>
          <p:cNvSpPr txBox="1">
            <a:spLocks noChangeArrowheads="1"/>
          </p:cNvSpPr>
          <p:nvPr/>
        </p:nvSpPr>
        <p:spPr bwMode="auto">
          <a:xfrm>
            <a:off x="2043113" y="1009650"/>
            <a:ext cx="6778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000" smtClean="0"/>
              <a:t>D(</a:t>
            </a:r>
            <a:r>
              <a:rPr lang="en-US" sz="2000" b="1" smtClean="0">
                <a:solidFill>
                  <a:srgbClr val="FF0000"/>
                </a:solidFill>
              </a:rPr>
              <a:t>v</a:t>
            </a:r>
            <a:r>
              <a:rPr lang="en-US" sz="2000" smtClean="0"/>
              <a:t>)</a:t>
            </a:r>
          </a:p>
          <a:p>
            <a:pPr algn="r">
              <a:defRPr/>
            </a:pPr>
            <a:r>
              <a:rPr lang="en-US" sz="1600" smtClean="0"/>
              <a:t>p(v)</a:t>
            </a:r>
          </a:p>
        </p:txBody>
      </p:sp>
      <p:sp>
        <p:nvSpPr>
          <p:cNvPr id="81930" name="Text Box 76"/>
          <p:cNvSpPr txBox="1">
            <a:spLocks noChangeArrowheads="1"/>
          </p:cNvSpPr>
          <p:nvPr/>
        </p:nvSpPr>
        <p:spPr bwMode="auto">
          <a:xfrm>
            <a:off x="511175" y="16176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/>
              <a:t>0</a:t>
            </a:r>
          </a:p>
        </p:txBody>
      </p:sp>
      <p:sp>
        <p:nvSpPr>
          <p:cNvPr id="81931" name="Text Box 77"/>
          <p:cNvSpPr txBox="1">
            <a:spLocks noChangeArrowheads="1"/>
          </p:cNvSpPr>
          <p:nvPr/>
        </p:nvSpPr>
        <p:spPr bwMode="auto">
          <a:xfrm>
            <a:off x="515938" y="19145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/>
              <a:t>1</a:t>
            </a:r>
          </a:p>
        </p:txBody>
      </p:sp>
      <p:sp>
        <p:nvSpPr>
          <p:cNvPr id="81932" name="Text Box 78"/>
          <p:cNvSpPr txBox="1">
            <a:spLocks noChangeArrowheads="1"/>
          </p:cNvSpPr>
          <p:nvPr/>
        </p:nvSpPr>
        <p:spPr bwMode="auto">
          <a:xfrm>
            <a:off x="517525" y="22225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/>
              <a:t>2</a:t>
            </a:r>
          </a:p>
        </p:txBody>
      </p:sp>
      <p:sp>
        <p:nvSpPr>
          <p:cNvPr id="81933" name="Text Box 79"/>
          <p:cNvSpPr txBox="1">
            <a:spLocks noChangeArrowheads="1"/>
          </p:cNvSpPr>
          <p:nvPr/>
        </p:nvSpPr>
        <p:spPr bwMode="auto">
          <a:xfrm>
            <a:off x="511175" y="25241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/>
              <a:t>3</a:t>
            </a:r>
          </a:p>
        </p:txBody>
      </p:sp>
      <p:sp>
        <p:nvSpPr>
          <p:cNvPr id="81934" name="Text Box 80"/>
          <p:cNvSpPr txBox="1">
            <a:spLocks noChangeArrowheads="1"/>
          </p:cNvSpPr>
          <p:nvPr/>
        </p:nvSpPr>
        <p:spPr bwMode="auto">
          <a:xfrm>
            <a:off x="509588" y="28273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/>
              <a:t>4</a:t>
            </a:r>
          </a:p>
        </p:txBody>
      </p:sp>
      <p:sp>
        <p:nvSpPr>
          <p:cNvPr id="81935" name="Text Box 81"/>
          <p:cNvSpPr txBox="1">
            <a:spLocks noChangeArrowheads="1"/>
          </p:cNvSpPr>
          <p:nvPr/>
        </p:nvSpPr>
        <p:spPr bwMode="auto">
          <a:xfrm>
            <a:off x="514350" y="31321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/>
              <a:t>5</a:t>
            </a:r>
          </a:p>
        </p:txBody>
      </p:sp>
      <p:sp>
        <p:nvSpPr>
          <p:cNvPr id="81936" name="Text Box 82"/>
          <p:cNvSpPr txBox="1">
            <a:spLocks noChangeArrowheads="1"/>
          </p:cNvSpPr>
          <p:nvPr/>
        </p:nvSpPr>
        <p:spPr bwMode="auto">
          <a:xfrm>
            <a:off x="2630488" y="1017588"/>
            <a:ext cx="733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000" smtClean="0"/>
              <a:t>D(</a:t>
            </a:r>
            <a:r>
              <a:rPr lang="en-US" sz="2000" b="1" smtClean="0">
                <a:solidFill>
                  <a:srgbClr val="FF0000"/>
                </a:solidFill>
              </a:rPr>
              <a:t>w</a:t>
            </a:r>
            <a:r>
              <a:rPr lang="en-US" sz="2000" smtClean="0"/>
              <a:t>)</a:t>
            </a:r>
          </a:p>
          <a:p>
            <a:pPr algn="r">
              <a:defRPr/>
            </a:pPr>
            <a:r>
              <a:rPr lang="en-US" sz="1600" smtClean="0"/>
              <a:t>p(w)</a:t>
            </a:r>
          </a:p>
        </p:txBody>
      </p:sp>
      <p:sp>
        <p:nvSpPr>
          <p:cNvPr id="81937" name="Text Box 83"/>
          <p:cNvSpPr txBox="1">
            <a:spLocks noChangeArrowheads="1"/>
          </p:cNvSpPr>
          <p:nvPr/>
        </p:nvSpPr>
        <p:spPr bwMode="auto">
          <a:xfrm>
            <a:off x="3306763" y="1017588"/>
            <a:ext cx="6778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000" smtClean="0"/>
              <a:t>D(</a:t>
            </a:r>
            <a:r>
              <a:rPr lang="en-US" sz="2000" b="1" smtClean="0">
                <a:solidFill>
                  <a:srgbClr val="FF0000"/>
                </a:solidFill>
              </a:rPr>
              <a:t>x</a:t>
            </a:r>
            <a:r>
              <a:rPr lang="en-US" sz="2000" smtClean="0"/>
              <a:t>)</a:t>
            </a:r>
          </a:p>
          <a:p>
            <a:pPr algn="r">
              <a:defRPr/>
            </a:pPr>
            <a:r>
              <a:rPr lang="en-US" sz="1600" smtClean="0"/>
              <a:t>p(x)</a:t>
            </a:r>
          </a:p>
        </p:txBody>
      </p:sp>
      <p:sp>
        <p:nvSpPr>
          <p:cNvPr id="81938" name="Text Box 84"/>
          <p:cNvSpPr txBox="1">
            <a:spLocks noChangeArrowheads="1"/>
          </p:cNvSpPr>
          <p:nvPr/>
        </p:nvSpPr>
        <p:spPr bwMode="auto">
          <a:xfrm>
            <a:off x="3946525" y="1017588"/>
            <a:ext cx="6778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000" smtClean="0"/>
              <a:t>D(</a:t>
            </a:r>
            <a:r>
              <a:rPr lang="en-US" sz="2000" b="1" smtClean="0">
                <a:solidFill>
                  <a:srgbClr val="FF0000"/>
                </a:solidFill>
              </a:rPr>
              <a:t>y</a:t>
            </a:r>
            <a:r>
              <a:rPr lang="en-US" sz="2000" smtClean="0"/>
              <a:t>)</a:t>
            </a:r>
          </a:p>
          <a:p>
            <a:pPr algn="r">
              <a:defRPr/>
            </a:pPr>
            <a:r>
              <a:rPr lang="en-US" sz="1600" smtClean="0"/>
              <a:t>p(y)</a:t>
            </a:r>
          </a:p>
        </p:txBody>
      </p:sp>
      <p:sp>
        <p:nvSpPr>
          <p:cNvPr id="81939" name="Text Box 85"/>
          <p:cNvSpPr txBox="1">
            <a:spLocks noChangeArrowheads="1"/>
          </p:cNvSpPr>
          <p:nvPr/>
        </p:nvSpPr>
        <p:spPr bwMode="auto">
          <a:xfrm>
            <a:off x="4578350" y="1022350"/>
            <a:ext cx="663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2000" smtClean="0"/>
              <a:t>D(</a:t>
            </a:r>
            <a:r>
              <a:rPr lang="en-US" sz="2000" b="1" smtClean="0">
                <a:solidFill>
                  <a:srgbClr val="FF0000"/>
                </a:solidFill>
              </a:rPr>
              <a:t>z</a:t>
            </a:r>
            <a:r>
              <a:rPr lang="en-US" sz="2000" smtClean="0"/>
              <a:t>)</a:t>
            </a:r>
          </a:p>
          <a:p>
            <a:pPr algn="r">
              <a:defRPr/>
            </a:pPr>
            <a:r>
              <a:rPr lang="en-US" sz="1600" smtClean="0"/>
              <a:t>p(z)</a:t>
            </a:r>
          </a:p>
        </p:txBody>
      </p:sp>
      <p:sp>
        <p:nvSpPr>
          <p:cNvPr id="81940" name="Line 86"/>
          <p:cNvSpPr>
            <a:spLocks noChangeShapeType="1"/>
          </p:cNvSpPr>
          <p:nvPr/>
        </p:nvSpPr>
        <p:spPr bwMode="auto">
          <a:xfrm>
            <a:off x="600075" y="1638300"/>
            <a:ext cx="462915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41" name="Line 87"/>
          <p:cNvSpPr>
            <a:spLocks noChangeShapeType="1"/>
          </p:cNvSpPr>
          <p:nvPr/>
        </p:nvSpPr>
        <p:spPr bwMode="auto">
          <a:xfrm>
            <a:off x="581025" y="1952625"/>
            <a:ext cx="462915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42" name="Text Box 88"/>
          <p:cNvSpPr txBox="1">
            <a:spLocks noChangeArrowheads="1"/>
          </p:cNvSpPr>
          <p:nvPr/>
        </p:nvSpPr>
        <p:spPr bwMode="auto">
          <a:xfrm>
            <a:off x="1492250" y="16081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/>
              <a:t>u</a:t>
            </a:r>
          </a:p>
        </p:txBody>
      </p:sp>
      <p:sp>
        <p:nvSpPr>
          <p:cNvPr id="81943" name="Line 89"/>
          <p:cNvSpPr>
            <a:spLocks noChangeShapeType="1"/>
          </p:cNvSpPr>
          <p:nvPr/>
        </p:nvSpPr>
        <p:spPr bwMode="auto">
          <a:xfrm>
            <a:off x="581025" y="2247900"/>
            <a:ext cx="462915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44" name="Line 90"/>
          <p:cNvSpPr>
            <a:spLocks noChangeShapeType="1"/>
          </p:cNvSpPr>
          <p:nvPr/>
        </p:nvSpPr>
        <p:spPr bwMode="auto">
          <a:xfrm>
            <a:off x="581025" y="2562225"/>
            <a:ext cx="462915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45" name="Line 91"/>
          <p:cNvSpPr>
            <a:spLocks noChangeShapeType="1"/>
          </p:cNvSpPr>
          <p:nvPr/>
        </p:nvSpPr>
        <p:spPr bwMode="auto">
          <a:xfrm>
            <a:off x="565150" y="2865438"/>
            <a:ext cx="462915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46" name="Line 92"/>
          <p:cNvSpPr>
            <a:spLocks noChangeShapeType="1"/>
          </p:cNvSpPr>
          <p:nvPr/>
        </p:nvSpPr>
        <p:spPr bwMode="auto">
          <a:xfrm>
            <a:off x="576263" y="3171825"/>
            <a:ext cx="462915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1947" name="Line 93"/>
          <p:cNvSpPr>
            <a:spLocks noChangeShapeType="1"/>
          </p:cNvSpPr>
          <p:nvPr/>
        </p:nvSpPr>
        <p:spPr bwMode="auto">
          <a:xfrm>
            <a:off x="581025" y="3467100"/>
            <a:ext cx="462915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717918" name="Group 94"/>
          <p:cNvGrpSpPr>
            <a:grpSpLocks/>
          </p:cNvGrpSpPr>
          <p:nvPr/>
        </p:nvGrpSpPr>
        <p:grpSpPr bwMode="auto">
          <a:xfrm>
            <a:off x="2190750" y="1609725"/>
            <a:ext cx="3084513" cy="371475"/>
            <a:chOff x="1380" y="1014"/>
            <a:chExt cx="1943" cy="234"/>
          </a:xfrm>
        </p:grpSpPr>
        <p:sp>
          <p:nvSpPr>
            <p:cNvPr id="81981" name="Text Box 95"/>
            <p:cNvSpPr txBox="1">
              <a:spLocks noChangeArrowheads="1"/>
            </p:cNvSpPr>
            <p:nvPr/>
          </p:nvSpPr>
          <p:spPr bwMode="auto">
            <a:xfrm>
              <a:off x="3043" y="1014"/>
              <a:ext cx="2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>
                  <a:latin typeface="Comic Sans MS" pitchFamily="66" charset="0"/>
                </a:rPr>
                <a:t>∞ </a:t>
              </a:r>
              <a:endParaRPr lang="en-US" sz="2000"/>
            </a:p>
          </p:txBody>
        </p:sp>
        <p:sp>
          <p:nvSpPr>
            <p:cNvPr id="81982" name="Text Box 96"/>
            <p:cNvSpPr txBox="1">
              <a:spLocks noChangeArrowheads="1"/>
            </p:cNvSpPr>
            <p:nvPr/>
          </p:nvSpPr>
          <p:spPr bwMode="auto">
            <a:xfrm>
              <a:off x="2647" y="1014"/>
              <a:ext cx="2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>
                  <a:latin typeface="Comic Sans MS" pitchFamily="66" charset="0"/>
                </a:rPr>
                <a:t>∞ </a:t>
              </a:r>
              <a:endParaRPr lang="en-US" sz="2000"/>
            </a:p>
          </p:txBody>
        </p:sp>
        <p:sp>
          <p:nvSpPr>
            <p:cNvPr id="81983" name="Text Box 97"/>
            <p:cNvSpPr txBox="1">
              <a:spLocks noChangeArrowheads="1"/>
            </p:cNvSpPr>
            <p:nvPr/>
          </p:nvSpPr>
          <p:spPr bwMode="auto">
            <a:xfrm>
              <a:off x="1380" y="1017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>
                <a:defRPr/>
              </a:pPr>
              <a:r>
                <a:rPr lang="en-US" smtClean="0"/>
                <a:t>7,u</a:t>
              </a:r>
            </a:p>
          </p:txBody>
        </p:sp>
        <p:sp>
          <p:nvSpPr>
            <p:cNvPr id="81984" name="Text Box 98"/>
            <p:cNvSpPr txBox="1">
              <a:spLocks noChangeArrowheads="1"/>
            </p:cNvSpPr>
            <p:nvPr/>
          </p:nvSpPr>
          <p:spPr bwMode="auto">
            <a:xfrm>
              <a:off x="1787" y="1015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>
                <a:defRPr/>
              </a:pPr>
              <a:r>
                <a:rPr lang="en-US" smtClean="0"/>
                <a:t>3,u</a:t>
              </a:r>
            </a:p>
          </p:txBody>
        </p:sp>
        <p:sp>
          <p:nvSpPr>
            <p:cNvPr id="81985" name="Text Box 99"/>
            <p:cNvSpPr txBox="1">
              <a:spLocks noChangeArrowheads="1"/>
            </p:cNvSpPr>
            <p:nvPr/>
          </p:nvSpPr>
          <p:spPr bwMode="auto">
            <a:xfrm>
              <a:off x="2190" y="1016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>
                <a:defRPr/>
              </a:pPr>
              <a:r>
                <a:rPr lang="en-US" smtClean="0"/>
                <a:t>5,u</a:t>
              </a:r>
            </a:p>
          </p:txBody>
        </p:sp>
      </p:grpSp>
      <p:sp>
        <p:nvSpPr>
          <p:cNvPr id="717924" name="Text Box 100"/>
          <p:cNvSpPr txBox="1">
            <a:spLocks noChangeArrowheads="1"/>
          </p:cNvSpPr>
          <p:nvPr/>
        </p:nvSpPr>
        <p:spPr bwMode="auto">
          <a:xfrm>
            <a:off x="1346200" y="1905000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mtClean="0"/>
              <a:t>uw</a:t>
            </a:r>
          </a:p>
        </p:txBody>
      </p:sp>
      <p:grpSp>
        <p:nvGrpSpPr>
          <p:cNvPr id="717925" name="Group 101"/>
          <p:cNvGrpSpPr>
            <a:grpSpLocks/>
          </p:cNvGrpSpPr>
          <p:nvPr/>
        </p:nvGrpSpPr>
        <p:grpSpPr bwMode="auto">
          <a:xfrm>
            <a:off x="2163763" y="1916113"/>
            <a:ext cx="3122612" cy="371475"/>
            <a:chOff x="1356" y="1014"/>
            <a:chExt cx="1967" cy="234"/>
          </a:xfrm>
        </p:grpSpPr>
        <p:sp>
          <p:nvSpPr>
            <p:cNvPr id="81976" name="Text Box 102"/>
            <p:cNvSpPr txBox="1">
              <a:spLocks noChangeArrowheads="1"/>
            </p:cNvSpPr>
            <p:nvPr/>
          </p:nvSpPr>
          <p:spPr bwMode="auto">
            <a:xfrm>
              <a:off x="3043" y="1014"/>
              <a:ext cx="2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>
                  <a:latin typeface="Comic Sans MS" pitchFamily="66" charset="0"/>
                </a:rPr>
                <a:t>∞ </a:t>
              </a:r>
              <a:endParaRPr lang="en-US" sz="2000"/>
            </a:p>
          </p:txBody>
        </p:sp>
        <p:sp>
          <p:nvSpPr>
            <p:cNvPr id="81977" name="Text Box 103"/>
            <p:cNvSpPr txBox="1">
              <a:spLocks noChangeArrowheads="1"/>
            </p:cNvSpPr>
            <p:nvPr/>
          </p:nvSpPr>
          <p:spPr bwMode="auto">
            <a:xfrm>
              <a:off x="2482" y="1014"/>
              <a:ext cx="44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1600"/>
                <a:t>11</a:t>
              </a:r>
              <a:r>
                <a:rPr lang="en-US"/>
                <a:t>,w</a:t>
              </a:r>
              <a:r>
                <a:rPr lang="en-US">
                  <a:latin typeface="Comic Sans MS" pitchFamily="66" charset="0"/>
                </a:rPr>
                <a:t> </a:t>
              </a:r>
              <a:endParaRPr lang="en-US" sz="2000"/>
            </a:p>
          </p:txBody>
        </p:sp>
        <p:sp>
          <p:nvSpPr>
            <p:cNvPr id="81978" name="Text Box 104"/>
            <p:cNvSpPr txBox="1">
              <a:spLocks noChangeArrowheads="1"/>
            </p:cNvSpPr>
            <p:nvPr/>
          </p:nvSpPr>
          <p:spPr bwMode="auto">
            <a:xfrm>
              <a:off x="1356" y="1017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>
                <a:defRPr/>
              </a:pPr>
              <a:r>
                <a:rPr lang="en-US" smtClean="0"/>
                <a:t>6,w</a:t>
              </a:r>
            </a:p>
          </p:txBody>
        </p:sp>
        <p:sp>
          <p:nvSpPr>
            <p:cNvPr id="81979" name="Text Box 105"/>
            <p:cNvSpPr txBox="1">
              <a:spLocks noChangeArrowheads="1"/>
            </p:cNvSpPr>
            <p:nvPr/>
          </p:nvSpPr>
          <p:spPr bwMode="auto">
            <a:xfrm>
              <a:off x="1987" y="1015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endParaRPr lang="en-US"/>
            </a:p>
          </p:txBody>
        </p:sp>
        <p:sp>
          <p:nvSpPr>
            <p:cNvPr id="81980" name="Text Box 106"/>
            <p:cNvSpPr txBox="1">
              <a:spLocks noChangeArrowheads="1"/>
            </p:cNvSpPr>
            <p:nvPr/>
          </p:nvSpPr>
          <p:spPr bwMode="auto">
            <a:xfrm>
              <a:off x="2190" y="1016"/>
              <a:ext cx="3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>
                <a:defRPr/>
              </a:pPr>
              <a:r>
                <a:rPr lang="en-US" smtClean="0"/>
                <a:t>5,u</a:t>
              </a:r>
            </a:p>
          </p:txBody>
        </p:sp>
      </p:grpSp>
      <p:grpSp>
        <p:nvGrpSpPr>
          <p:cNvPr id="717931" name="Group 107"/>
          <p:cNvGrpSpPr>
            <a:grpSpLocks/>
          </p:cNvGrpSpPr>
          <p:nvPr/>
        </p:nvGrpSpPr>
        <p:grpSpPr bwMode="auto">
          <a:xfrm>
            <a:off x="2162175" y="2214563"/>
            <a:ext cx="3122613" cy="376237"/>
            <a:chOff x="1356" y="1011"/>
            <a:chExt cx="1967" cy="237"/>
          </a:xfrm>
        </p:grpSpPr>
        <p:sp>
          <p:nvSpPr>
            <p:cNvPr id="81971" name="Text Box 108"/>
            <p:cNvSpPr txBox="1">
              <a:spLocks noChangeArrowheads="1"/>
            </p:cNvSpPr>
            <p:nvPr/>
          </p:nvSpPr>
          <p:spPr bwMode="auto">
            <a:xfrm>
              <a:off x="2913" y="1011"/>
              <a:ext cx="41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>
                <a:defRPr/>
              </a:pPr>
              <a:r>
                <a:rPr lang="en-US" sz="1600" smtClean="0"/>
                <a:t>14</a:t>
              </a:r>
              <a:r>
                <a:rPr lang="en-US" smtClean="0"/>
                <a:t>,x </a:t>
              </a:r>
            </a:p>
          </p:txBody>
        </p:sp>
        <p:sp>
          <p:nvSpPr>
            <p:cNvPr id="81972" name="Text Box 109"/>
            <p:cNvSpPr txBox="1">
              <a:spLocks noChangeArrowheads="1"/>
            </p:cNvSpPr>
            <p:nvPr/>
          </p:nvSpPr>
          <p:spPr bwMode="auto">
            <a:xfrm>
              <a:off x="2489" y="1011"/>
              <a:ext cx="43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1600"/>
                <a:t>11,</a:t>
              </a:r>
              <a:r>
                <a:rPr lang="en-US"/>
                <a:t>w </a:t>
              </a:r>
              <a:endParaRPr lang="en-US" sz="2000"/>
            </a:p>
          </p:txBody>
        </p:sp>
        <p:sp>
          <p:nvSpPr>
            <p:cNvPr id="81973" name="Text Box 110"/>
            <p:cNvSpPr txBox="1">
              <a:spLocks noChangeArrowheads="1"/>
            </p:cNvSpPr>
            <p:nvPr/>
          </p:nvSpPr>
          <p:spPr bwMode="auto">
            <a:xfrm>
              <a:off x="1356" y="1017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>
                <a:defRPr/>
              </a:pPr>
              <a:r>
                <a:rPr lang="en-US" smtClean="0"/>
                <a:t>6,w</a:t>
              </a:r>
            </a:p>
          </p:txBody>
        </p:sp>
        <p:sp>
          <p:nvSpPr>
            <p:cNvPr id="81974" name="Text Box 111"/>
            <p:cNvSpPr txBox="1">
              <a:spLocks noChangeArrowheads="1"/>
            </p:cNvSpPr>
            <p:nvPr/>
          </p:nvSpPr>
          <p:spPr bwMode="auto">
            <a:xfrm>
              <a:off x="1987" y="1015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endParaRPr lang="en-US"/>
            </a:p>
          </p:txBody>
        </p:sp>
        <p:sp>
          <p:nvSpPr>
            <p:cNvPr id="81975" name="Text Box 112"/>
            <p:cNvSpPr txBox="1">
              <a:spLocks noChangeArrowheads="1"/>
            </p:cNvSpPr>
            <p:nvPr/>
          </p:nvSpPr>
          <p:spPr bwMode="auto">
            <a:xfrm>
              <a:off x="2390" y="1016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endParaRPr lang="en-US"/>
            </a:p>
          </p:txBody>
        </p:sp>
      </p:grpSp>
      <p:sp>
        <p:nvSpPr>
          <p:cNvPr id="717937" name="Oval 113"/>
          <p:cNvSpPr>
            <a:spLocks noChangeArrowheads="1"/>
          </p:cNvSpPr>
          <p:nvPr/>
        </p:nvSpPr>
        <p:spPr bwMode="auto">
          <a:xfrm>
            <a:off x="2828925" y="1666875"/>
            <a:ext cx="528638" cy="27622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Comic Sans MS" pitchFamily="66" charset="0"/>
            </a:endParaRPr>
          </a:p>
        </p:txBody>
      </p:sp>
      <p:sp>
        <p:nvSpPr>
          <p:cNvPr id="717938" name="Oval 114"/>
          <p:cNvSpPr>
            <a:spLocks noChangeArrowheads="1"/>
          </p:cNvSpPr>
          <p:nvPr/>
        </p:nvSpPr>
        <p:spPr bwMode="auto">
          <a:xfrm>
            <a:off x="3482975" y="1952625"/>
            <a:ext cx="528638" cy="27622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Comic Sans MS" pitchFamily="66" charset="0"/>
            </a:endParaRPr>
          </a:p>
        </p:txBody>
      </p:sp>
      <p:sp>
        <p:nvSpPr>
          <p:cNvPr id="717939" name="Text Box 115"/>
          <p:cNvSpPr txBox="1">
            <a:spLocks noChangeArrowheads="1"/>
          </p:cNvSpPr>
          <p:nvPr/>
        </p:nvSpPr>
        <p:spPr bwMode="auto">
          <a:xfrm>
            <a:off x="1239838" y="2214563"/>
            <a:ext cx="590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mtClean="0"/>
              <a:t>uwx</a:t>
            </a:r>
          </a:p>
        </p:txBody>
      </p:sp>
      <p:sp>
        <p:nvSpPr>
          <p:cNvPr id="717940" name="Oval 116"/>
          <p:cNvSpPr>
            <a:spLocks noChangeArrowheads="1"/>
          </p:cNvSpPr>
          <p:nvPr/>
        </p:nvSpPr>
        <p:spPr bwMode="auto">
          <a:xfrm>
            <a:off x="2174875" y="2271713"/>
            <a:ext cx="528638" cy="27622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Comic Sans MS" pitchFamily="66" charset="0"/>
            </a:endParaRPr>
          </a:p>
        </p:txBody>
      </p:sp>
      <p:sp>
        <p:nvSpPr>
          <p:cNvPr id="717941" name="Text Box 117"/>
          <p:cNvSpPr txBox="1">
            <a:spLocks noChangeArrowheads="1"/>
          </p:cNvSpPr>
          <p:nvPr/>
        </p:nvSpPr>
        <p:spPr bwMode="auto">
          <a:xfrm>
            <a:off x="1144588" y="2500313"/>
            <a:ext cx="704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mtClean="0"/>
              <a:t>uwxv</a:t>
            </a:r>
          </a:p>
        </p:txBody>
      </p:sp>
      <p:grpSp>
        <p:nvGrpSpPr>
          <p:cNvPr id="717942" name="Group 118"/>
          <p:cNvGrpSpPr>
            <a:grpSpLocks/>
          </p:cNvGrpSpPr>
          <p:nvPr/>
        </p:nvGrpSpPr>
        <p:grpSpPr bwMode="auto">
          <a:xfrm>
            <a:off x="4008438" y="2511425"/>
            <a:ext cx="1273175" cy="366713"/>
            <a:chOff x="1492" y="2777"/>
            <a:chExt cx="802" cy="231"/>
          </a:xfrm>
        </p:grpSpPr>
        <p:sp>
          <p:nvSpPr>
            <p:cNvPr id="81969" name="Text Box 119"/>
            <p:cNvSpPr txBox="1">
              <a:spLocks noChangeArrowheads="1"/>
            </p:cNvSpPr>
            <p:nvPr/>
          </p:nvSpPr>
          <p:spPr bwMode="auto">
            <a:xfrm>
              <a:off x="1884" y="2777"/>
              <a:ext cx="41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>
                <a:defRPr/>
              </a:pPr>
              <a:r>
                <a:rPr lang="en-US" sz="1600" smtClean="0"/>
                <a:t>14</a:t>
              </a:r>
              <a:r>
                <a:rPr lang="en-US" smtClean="0"/>
                <a:t>,x </a:t>
              </a:r>
            </a:p>
          </p:txBody>
        </p:sp>
        <p:sp>
          <p:nvSpPr>
            <p:cNvPr id="81970" name="Text Box 120"/>
            <p:cNvSpPr txBox="1">
              <a:spLocks noChangeArrowheads="1"/>
            </p:cNvSpPr>
            <p:nvPr/>
          </p:nvSpPr>
          <p:spPr bwMode="auto">
            <a:xfrm>
              <a:off x="1492" y="2777"/>
              <a:ext cx="4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US" sz="1600"/>
                <a:t>10,</a:t>
              </a:r>
              <a:r>
                <a:rPr lang="en-US"/>
                <a:t>v </a:t>
              </a:r>
              <a:endParaRPr lang="en-US" sz="2000"/>
            </a:p>
          </p:txBody>
        </p:sp>
      </p:grpSp>
      <p:sp>
        <p:nvSpPr>
          <p:cNvPr id="717945" name="Oval 121"/>
          <p:cNvSpPr>
            <a:spLocks noChangeArrowheads="1"/>
          </p:cNvSpPr>
          <p:nvPr/>
        </p:nvSpPr>
        <p:spPr bwMode="auto">
          <a:xfrm>
            <a:off x="4011613" y="2570163"/>
            <a:ext cx="528637" cy="27622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Comic Sans MS" pitchFamily="66" charset="0"/>
            </a:endParaRPr>
          </a:p>
        </p:txBody>
      </p:sp>
      <p:sp>
        <p:nvSpPr>
          <p:cNvPr id="717946" name="Text Box 122"/>
          <p:cNvSpPr txBox="1">
            <a:spLocks noChangeArrowheads="1"/>
          </p:cNvSpPr>
          <p:nvPr/>
        </p:nvSpPr>
        <p:spPr bwMode="auto">
          <a:xfrm>
            <a:off x="1060450" y="2819400"/>
            <a:ext cx="81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mtClean="0"/>
              <a:t>uwxvy</a:t>
            </a:r>
          </a:p>
        </p:txBody>
      </p:sp>
      <p:sp>
        <p:nvSpPr>
          <p:cNvPr id="717947" name="Text Box 123"/>
          <p:cNvSpPr txBox="1">
            <a:spLocks noChangeArrowheads="1"/>
          </p:cNvSpPr>
          <p:nvPr/>
        </p:nvSpPr>
        <p:spPr bwMode="auto">
          <a:xfrm>
            <a:off x="4638675" y="2830513"/>
            <a:ext cx="650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1600" smtClean="0"/>
              <a:t>12</a:t>
            </a:r>
            <a:r>
              <a:rPr lang="en-US" smtClean="0"/>
              <a:t>,y </a:t>
            </a:r>
          </a:p>
        </p:txBody>
      </p:sp>
      <p:sp>
        <p:nvSpPr>
          <p:cNvPr id="717948" name="Oval 124"/>
          <p:cNvSpPr>
            <a:spLocks noChangeArrowheads="1"/>
          </p:cNvSpPr>
          <p:nvPr/>
        </p:nvSpPr>
        <p:spPr bwMode="auto">
          <a:xfrm>
            <a:off x="4676775" y="2887663"/>
            <a:ext cx="528638" cy="276225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latin typeface="Comic Sans MS" pitchFamily="66" charset="0"/>
            </a:endParaRPr>
          </a:p>
        </p:txBody>
      </p:sp>
      <p:sp>
        <p:nvSpPr>
          <p:cNvPr id="717949" name="Rectangle 125"/>
          <p:cNvSpPr>
            <a:spLocks noChangeArrowheads="1"/>
          </p:cNvSpPr>
          <p:nvPr/>
        </p:nvSpPr>
        <p:spPr bwMode="auto">
          <a:xfrm>
            <a:off x="538163" y="3775075"/>
            <a:ext cx="3810000" cy="239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None/>
              <a:defRPr/>
            </a:pPr>
            <a:r>
              <a:rPr lang="en-US" sz="2800" i="1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notes: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r>
              <a:rPr lang="en-US" sz="2000">
                <a:latin typeface="Gill Sans MT" charset="0"/>
                <a:ea typeface="ＭＳ Ｐゴシック" charset="0"/>
              </a:rPr>
              <a:t>construct shortest path tree by tracing predecessor nodes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  <a:buClr>
                <a:srgbClr val="000099"/>
              </a:buClr>
              <a:buSzPct val="65000"/>
              <a:buFont typeface="Wingdings" charset="0"/>
              <a:buChar char="v"/>
              <a:defRPr/>
            </a:pPr>
            <a:r>
              <a:rPr lang="en-US" sz="2000">
                <a:latin typeface="Gill Sans MT" charset="0"/>
                <a:ea typeface="ＭＳ Ｐゴシック" charset="0"/>
              </a:rPr>
              <a:t>ties can exist (can be broken arbitrarily)</a:t>
            </a:r>
          </a:p>
        </p:txBody>
      </p:sp>
      <p:sp>
        <p:nvSpPr>
          <p:cNvPr id="717950" name="Line 126"/>
          <p:cNvSpPr>
            <a:spLocks noChangeShapeType="1"/>
          </p:cNvSpPr>
          <p:nvPr/>
        </p:nvSpPr>
        <p:spPr bwMode="auto">
          <a:xfrm>
            <a:off x="7874000" y="4995863"/>
            <a:ext cx="5905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17951" name="Line 127"/>
          <p:cNvSpPr>
            <a:spLocks noChangeShapeType="1"/>
          </p:cNvSpPr>
          <p:nvPr/>
        </p:nvSpPr>
        <p:spPr bwMode="auto">
          <a:xfrm flipV="1">
            <a:off x="6124575" y="4995863"/>
            <a:ext cx="1463675" cy="12049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17952" name="Line 128"/>
          <p:cNvSpPr>
            <a:spLocks noChangeShapeType="1"/>
          </p:cNvSpPr>
          <p:nvPr/>
        </p:nvSpPr>
        <p:spPr bwMode="auto">
          <a:xfrm>
            <a:off x="6115050" y="5110163"/>
            <a:ext cx="9525" cy="10477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17953" name="Line 129"/>
          <p:cNvSpPr>
            <a:spLocks noChangeShapeType="1"/>
          </p:cNvSpPr>
          <p:nvPr/>
        </p:nvSpPr>
        <p:spPr bwMode="auto">
          <a:xfrm flipV="1">
            <a:off x="4906963" y="3252788"/>
            <a:ext cx="1012825" cy="16287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17954" name="Line 130"/>
          <p:cNvSpPr>
            <a:spLocks noChangeShapeType="1"/>
          </p:cNvSpPr>
          <p:nvPr/>
        </p:nvSpPr>
        <p:spPr bwMode="auto">
          <a:xfrm flipV="1">
            <a:off x="5008563" y="4999038"/>
            <a:ext cx="9445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17955" name="Text Box 131"/>
          <p:cNvSpPr txBox="1">
            <a:spLocks noChangeArrowheads="1"/>
          </p:cNvSpPr>
          <p:nvPr/>
        </p:nvSpPr>
        <p:spPr bwMode="auto">
          <a:xfrm>
            <a:off x="931863" y="3117850"/>
            <a:ext cx="933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mtClean="0"/>
              <a:t>uwxvyz</a:t>
            </a:r>
          </a:p>
        </p:txBody>
      </p:sp>
    </p:spTree>
    <p:extLst>
      <p:ext uri="{BB962C8B-B14F-4D97-AF65-F5344CB8AC3E}">
        <p14:creationId xmlns:p14="http://schemas.microsoft.com/office/powerpoint/2010/main" val="21741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17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717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17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1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717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1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1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717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717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717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717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717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717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717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1000"/>
                                        <p:tgtEl>
                                          <p:spTgt spid="717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1000"/>
                                        <p:tgtEl>
                                          <p:spTgt spid="717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1000"/>
                                        <p:tgtEl>
                                          <p:spTgt spid="717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1000"/>
                                        <p:tgtEl>
                                          <p:spTgt spid="717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1000"/>
                                        <p:tgtEl>
                                          <p:spTgt spid="717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24" grpId="0"/>
      <p:bldP spid="717937" grpId="0" animBg="1"/>
      <p:bldP spid="717938" grpId="0" animBg="1"/>
      <p:bldP spid="717939" grpId="0"/>
      <p:bldP spid="717940" grpId="0" animBg="1"/>
      <p:bldP spid="717941" grpId="0"/>
      <p:bldP spid="717945" grpId="0" animBg="1"/>
      <p:bldP spid="717946" grpId="0"/>
      <p:bldP spid="717947" grpId="0"/>
      <p:bldP spid="717948" grpId="0" animBg="1"/>
      <p:bldP spid="717949" grpId="0"/>
      <p:bldP spid="7179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8499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AE4FBB27-560D-4F74-A830-258979BABA39}" type="slidenum">
              <a:rPr lang="en-US"/>
              <a:pPr/>
              <a:t>14</a:t>
            </a:fld>
            <a:endParaRPr lang="en-US"/>
          </a:p>
        </p:txBody>
      </p:sp>
      <p:pic>
        <p:nvPicPr>
          <p:cNvPr id="104451" name="Picture 224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325" y="836613"/>
            <a:ext cx="68564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52413"/>
            <a:ext cx="7772400" cy="685800"/>
          </a:xfrm>
        </p:spPr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Dijkstra</a:t>
            </a:r>
            <a:r>
              <a:rPr lang="ja-JP" altLang="en-US" sz="4000" smtClean="0">
                <a:ea typeface="ＭＳ Ｐゴシック" pitchFamily="34" charset="-128"/>
              </a:rPr>
              <a:t>’</a:t>
            </a:r>
            <a:r>
              <a:rPr lang="en-US" altLang="ja-JP" sz="4000" smtClean="0">
                <a:ea typeface="ＭＳ Ｐゴシック" pitchFamily="34" charset="-128"/>
              </a:rPr>
              <a:t>s algorithm, discussion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849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68338" y="1190625"/>
            <a:ext cx="7353300" cy="2651125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  <a:cs typeface="+mn-cs"/>
              </a:rPr>
              <a:t>algorithm complexity:</a:t>
            </a:r>
            <a:r>
              <a:rPr lang="en-US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dirty="0">
                <a:cs typeface="+mn-cs"/>
              </a:rPr>
              <a:t>n nodes</a:t>
            </a:r>
          </a:p>
          <a:p>
            <a:pPr>
              <a:lnSpc>
                <a:spcPct val="90000"/>
              </a:lnSpc>
              <a:buFont typeface="Wingdings" charset="0"/>
              <a:buChar char="v"/>
              <a:defRPr/>
            </a:pPr>
            <a:r>
              <a:rPr lang="en-US" sz="2400" dirty="0">
                <a:cs typeface="+mn-cs"/>
              </a:rPr>
              <a:t>each iteration: need to check all nodes, w, not in N</a:t>
            </a:r>
          </a:p>
          <a:p>
            <a:pPr>
              <a:lnSpc>
                <a:spcPct val="90000"/>
              </a:lnSpc>
              <a:buFont typeface="Wingdings" charset="0"/>
              <a:buChar char="v"/>
              <a:defRPr/>
            </a:pPr>
            <a:r>
              <a:rPr lang="en-US" sz="2400" dirty="0">
                <a:cs typeface="+mn-cs"/>
              </a:rPr>
              <a:t>n(n+1)/2 comparisons: O(n</a:t>
            </a:r>
            <a:r>
              <a:rPr lang="en-US" sz="2400" baseline="30000" dirty="0">
                <a:cs typeface="+mn-cs"/>
              </a:rPr>
              <a:t>2</a:t>
            </a:r>
            <a:r>
              <a:rPr lang="en-US" sz="2400" dirty="0">
                <a:cs typeface="+mn-cs"/>
              </a:rPr>
              <a:t>)</a:t>
            </a:r>
          </a:p>
          <a:p>
            <a:pPr>
              <a:lnSpc>
                <a:spcPct val="90000"/>
              </a:lnSpc>
              <a:buFont typeface="Wingdings" charset="0"/>
              <a:buChar char="v"/>
              <a:defRPr/>
            </a:pPr>
            <a:r>
              <a:rPr lang="en-US" sz="2400" dirty="0">
                <a:cs typeface="+mn-cs"/>
              </a:rPr>
              <a:t>more efficient implementations </a:t>
            </a:r>
            <a:r>
              <a:rPr lang="en-US" sz="2400" dirty="0" smtClean="0">
                <a:cs typeface="+mn-cs"/>
              </a:rPr>
              <a:t>possible (using min-heap as priority queue): </a:t>
            </a:r>
            <a:r>
              <a:rPr lang="en-US" sz="2400" dirty="0">
                <a:cs typeface="+mn-cs"/>
              </a:rPr>
              <a:t>O(</a:t>
            </a:r>
            <a:r>
              <a:rPr lang="en-US" sz="2400" dirty="0" err="1">
                <a:cs typeface="+mn-cs"/>
              </a:rPr>
              <a:t>nlogn</a:t>
            </a:r>
            <a:r>
              <a:rPr lang="en-US" sz="2400" dirty="0">
                <a:cs typeface="+mn-cs"/>
              </a:rPr>
              <a:t>)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  <a:cs typeface="+mn-cs"/>
              </a:rPr>
              <a:t>oscillations possible:</a:t>
            </a:r>
          </a:p>
          <a:p>
            <a:pPr>
              <a:lnSpc>
                <a:spcPct val="90000"/>
              </a:lnSpc>
              <a:buFont typeface="Wingdings" charset="0"/>
              <a:buChar char="v"/>
              <a:defRPr/>
            </a:pPr>
            <a:r>
              <a:rPr lang="en-US" sz="2400" dirty="0">
                <a:cs typeface="+mn-cs"/>
              </a:rPr>
              <a:t>e.g., </a:t>
            </a:r>
            <a:r>
              <a:rPr lang="en-US" sz="2400" dirty="0" smtClean="0">
                <a:cs typeface="+mn-cs"/>
              </a:rPr>
              <a:t>suppose </a:t>
            </a:r>
            <a:r>
              <a:rPr lang="en-US" sz="2400" dirty="0">
                <a:cs typeface="+mn-cs"/>
              </a:rPr>
              <a:t>link cost equals amount of carried traffic:</a:t>
            </a:r>
          </a:p>
        </p:txBody>
      </p:sp>
      <p:sp>
        <p:nvSpPr>
          <p:cNvPr id="104454" name="Freeform 5"/>
          <p:cNvSpPr>
            <a:spLocks/>
          </p:cNvSpPr>
          <p:nvPr/>
        </p:nvSpPr>
        <p:spPr bwMode="auto">
          <a:xfrm>
            <a:off x="395288" y="4141788"/>
            <a:ext cx="1971675" cy="1355725"/>
          </a:xfrm>
          <a:custGeom>
            <a:avLst/>
            <a:gdLst>
              <a:gd name="T0" fmla="*/ 2147483647 w 1242"/>
              <a:gd name="T1" fmla="*/ 2147483647 h 854"/>
              <a:gd name="T2" fmla="*/ 2147483647 w 1242"/>
              <a:gd name="T3" fmla="*/ 2147483647 h 854"/>
              <a:gd name="T4" fmla="*/ 2147483647 w 1242"/>
              <a:gd name="T5" fmla="*/ 2147483647 h 854"/>
              <a:gd name="T6" fmla="*/ 2147483647 w 1242"/>
              <a:gd name="T7" fmla="*/ 2147483647 h 854"/>
              <a:gd name="T8" fmla="*/ 2147483647 w 1242"/>
              <a:gd name="T9" fmla="*/ 2147483647 h 854"/>
              <a:gd name="T10" fmla="*/ 2147483647 w 1242"/>
              <a:gd name="T11" fmla="*/ 2147483647 h 854"/>
              <a:gd name="T12" fmla="*/ 2147483647 w 1242"/>
              <a:gd name="T13" fmla="*/ 2147483647 h 854"/>
              <a:gd name="T14" fmla="*/ 2147483647 w 1242"/>
              <a:gd name="T15" fmla="*/ 2147483647 h 854"/>
              <a:gd name="T16" fmla="*/ 2147483647 w 1242"/>
              <a:gd name="T17" fmla="*/ 2147483647 h 854"/>
              <a:gd name="T18" fmla="*/ 2147483647 w 1242"/>
              <a:gd name="T19" fmla="*/ 2147483647 h 85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242" h="854">
                <a:moveTo>
                  <a:pt x="1" y="381"/>
                </a:moveTo>
                <a:cubicBezTo>
                  <a:pt x="0" y="296"/>
                  <a:pt x="88" y="222"/>
                  <a:pt x="169" y="162"/>
                </a:cubicBezTo>
                <a:cubicBezTo>
                  <a:pt x="250" y="102"/>
                  <a:pt x="378" y="40"/>
                  <a:pt x="487" y="18"/>
                </a:cubicBezTo>
                <a:cubicBezTo>
                  <a:pt x="616" y="6"/>
                  <a:pt x="685" y="0"/>
                  <a:pt x="823" y="30"/>
                </a:cubicBezTo>
                <a:cubicBezTo>
                  <a:pt x="961" y="60"/>
                  <a:pt x="1121" y="165"/>
                  <a:pt x="1183" y="261"/>
                </a:cubicBezTo>
                <a:cubicBezTo>
                  <a:pt x="1242" y="357"/>
                  <a:pt x="1219" y="523"/>
                  <a:pt x="1177" y="609"/>
                </a:cubicBezTo>
                <a:cubicBezTo>
                  <a:pt x="1135" y="695"/>
                  <a:pt x="1049" y="742"/>
                  <a:pt x="928" y="780"/>
                </a:cubicBezTo>
                <a:cubicBezTo>
                  <a:pt x="807" y="818"/>
                  <a:pt x="573" y="854"/>
                  <a:pt x="448" y="837"/>
                </a:cubicBezTo>
                <a:cubicBezTo>
                  <a:pt x="323" y="820"/>
                  <a:pt x="252" y="751"/>
                  <a:pt x="178" y="675"/>
                </a:cubicBezTo>
                <a:cubicBezTo>
                  <a:pt x="104" y="599"/>
                  <a:pt x="2" y="466"/>
                  <a:pt x="1" y="381"/>
                </a:cubicBezTo>
                <a:close/>
              </a:path>
            </a:pathLst>
          </a:custGeom>
          <a:solidFill>
            <a:srgbClr val="66CC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5" name="Freeform 6"/>
          <p:cNvSpPr>
            <a:spLocks/>
          </p:cNvSpPr>
          <p:nvPr/>
        </p:nvSpPr>
        <p:spPr bwMode="auto">
          <a:xfrm>
            <a:off x="796925" y="4479925"/>
            <a:ext cx="390525" cy="209550"/>
          </a:xfrm>
          <a:custGeom>
            <a:avLst/>
            <a:gdLst>
              <a:gd name="T0" fmla="*/ 0 w 342"/>
              <a:gd name="T1" fmla="*/ 2147483647 h 186"/>
              <a:gd name="T2" fmla="*/ 2147483647 w 342"/>
              <a:gd name="T3" fmla="*/ 0 h 18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4456" name="Group 7"/>
          <p:cNvGrpSpPr>
            <a:grpSpLocks/>
          </p:cNvGrpSpPr>
          <p:nvPr/>
        </p:nvGrpSpPr>
        <p:grpSpPr bwMode="auto">
          <a:xfrm>
            <a:off x="1103313" y="4162425"/>
            <a:ext cx="501650" cy="396875"/>
            <a:chOff x="1747" y="3190"/>
            <a:chExt cx="316" cy="250"/>
          </a:xfrm>
        </p:grpSpPr>
        <p:sp>
          <p:nvSpPr>
            <p:cNvPr id="85221" name="Oval 8"/>
            <p:cNvSpPr>
              <a:spLocks noChangeArrowheads="1"/>
            </p:cNvSpPr>
            <p:nvPr/>
          </p:nvSpPr>
          <p:spPr bwMode="auto">
            <a:xfrm>
              <a:off x="1750" y="3308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222" name="Line 9"/>
            <p:cNvSpPr>
              <a:spLocks noChangeShapeType="1"/>
            </p:cNvSpPr>
            <p:nvPr/>
          </p:nvSpPr>
          <p:spPr bwMode="auto">
            <a:xfrm>
              <a:off x="1750" y="330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223" name="Line 10"/>
            <p:cNvSpPr>
              <a:spLocks noChangeShapeType="1"/>
            </p:cNvSpPr>
            <p:nvPr/>
          </p:nvSpPr>
          <p:spPr bwMode="auto">
            <a:xfrm>
              <a:off x="2063" y="330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224" name="Rectangle 11"/>
            <p:cNvSpPr>
              <a:spLocks noChangeArrowheads="1"/>
            </p:cNvSpPr>
            <p:nvPr/>
          </p:nvSpPr>
          <p:spPr bwMode="auto">
            <a:xfrm>
              <a:off x="1750" y="3301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85225" name="Oval 12"/>
            <p:cNvSpPr>
              <a:spLocks noChangeArrowheads="1"/>
            </p:cNvSpPr>
            <p:nvPr/>
          </p:nvSpPr>
          <p:spPr bwMode="auto">
            <a:xfrm>
              <a:off x="1747" y="324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4681" name="Group 13"/>
            <p:cNvGrpSpPr>
              <a:grpSpLocks/>
            </p:cNvGrpSpPr>
            <p:nvPr/>
          </p:nvGrpSpPr>
          <p:grpSpPr bwMode="auto">
            <a:xfrm>
              <a:off x="1790" y="3190"/>
              <a:ext cx="223" cy="250"/>
              <a:chOff x="2945" y="2425"/>
              <a:chExt cx="226" cy="250"/>
            </a:xfrm>
          </p:grpSpPr>
          <p:sp>
            <p:nvSpPr>
              <p:cNvPr id="85227" name="Rectangle 1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228" name="Text Box 15"/>
              <p:cNvSpPr txBox="1">
                <a:spLocks noChangeArrowheads="1"/>
              </p:cNvSpPr>
              <p:nvPr/>
            </p:nvSpPr>
            <p:spPr bwMode="auto">
              <a:xfrm>
                <a:off x="2945" y="2425"/>
                <a:ext cx="22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A</a:t>
                </a:r>
                <a:endParaRPr lang="en-US" sz="2400"/>
              </a:p>
            </p:txBody>
          </p:sp>
        </p:grpSp>
      </p:grpSp>
      <p:grpSp>
        <p:nvGrpSpPr>
          <p:cNvPr id="104457" name="Group 16"/>
          <p:cNvGrpSpPr>
            <a:grpSpLocks/>
          </p:cNvGrpSpPr>
          <p:nvPr/>
        </p:nvGrpSpPr>
        <p:grpSpPr bwMode="auto">
          <a:xfrm>
            <a:off x="455613" y="4567238"/>
            <a:ext cx="501650" cy="396875"/>
            <a:chOff x="2221" y="3571"/>
            <a:chExt cx="316" cy="250"/>
          </a:xfrm>
        </p:grpSpPr>
        <p:sp>
          <p:nvSpPr>
            <p:cNvPr id="85213" name="Oval 17"/>
            <p:cNvSpPr>
              <a:spLocks noChangeArrowheads="1"/>
            </p:cNvSpPr>
            <p:nvPr/>
          </p:nvSpPr>
          <p:spPr bwMode="auto">
            <a:xfrm>
              <a:off x="2224" y="369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214" name="Line 18"/>
            <p:cNvSpPr>
              <a:spLocks noChangeShapeType="1"/>
            </p:cNvSpPr>
            <p:nvPr/>
          </p:nvSpPr>
          <p:spPr bwMode="auto">
            <a:xfrm>
              <a:off x="2224" y="368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215" name="Line 19"/>
            <p:cNvSpPr>
              <a:spLocks noChangeShapeType="1"/>
            </p:cNvSpPr>
            <p:nvPr/>
          </p:nvSpPr>
          <p:spPr bwMode="auto">
            <a:xfrm>
              <a:off x="2537" y="368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216" name="Rectangle 20"/>
            <p:cNvSpPr>
              <a:spLocks noChangeArrowheads="1"/>
            </p:cNvSpPr>
            <p:nvPr/>
          </p:nvSpPr>
          <p:spPr bwMode="auto">
            <a:xfrm>
              <a:off x="2224" y="368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85217" name="Oval 21"/>
            <p:cNvSpPr>
              <a:spLocks noChangeArrowheads="1"/>
            </p:cNvSpPr>
            <p:nvPr/>
          </p:nvSpPr>
          <p:spPr bwMode="auto">
            <a:xfrm>
              <a:off x="2221" y="362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4673" name="Group 22"/>
            <p:cNvGrpSpPr>
              <a:grpSpLocks/>
            </p:cNvGrpSpPr>
            <p:nvPr/>
          </p:nvGrpSpPr>
          <p:grpSpPr bwMode="auto">
            <a:xfrm>
              <a:off x="2275" y="3571"/>
              <a:ext cx="232" cy="250"/>
              <a:chOff x="2941" y="2425"/>
              <a:chExt cx="235" cy="250"/>
            </a:xfrm>
          </p:grpSpPr>
          <p:sp>
            <p:nvSpPr>
              <p:cNvPr id="85219" name="Rectangle 2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6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220" name="Text Box 24"/>
              <p:cNvSpPr txBox="1">
                <a:spLocks noChangeArrowheads="1"/>
              </p:cNvSpPr>
              <p:nvPr/>
            </p:nvSpPr>
            <p:spPr bwMode="auto">
              <a:xfrm>
                <a:off x="2941" y="2425"/>
                <a:ext cx="23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D</a:t>
                </a:r>
                <a:endParaRPr lang="en-US" sz="2400"/>
              </a:p>
            </p:txBody>
          </p:sp>
        </p:grpSp>
      </p:grpSp>
      <p:grpSp>
        <p:nvGrpSpPr>
          <p:cNvPr id="104458" name="Group 25"/>
          <p:cNvGrpSpPr>
            <a:grpSpLocks/>
          </p:cNvGrpSpPr>
          <p:nvPr/>
        </p:nvGrpSpPr>
        <p:grpSpPr bwMode="auto">
          <a:xfrm>
            <a:off x="1090613" y="5029200"/>
            <a:ext cx="500062" cy="396875"/>
            <a:chOff x="2903" y="2884"/>
            <a:chExt cx="315" cy="250"/>
          </a:xfrm>
        </p:grpSpPr>
        <p:grpSp>
          <p:nvGrpSpPr>
            <p:cNvPr id="104659" name="Group 26"/>
            <p:cNvGrpSpPr>
              <a:grpSpLocks/>
            </p:cNvGrpSpPr>
            <p:nvPr/>
          </p:nvGrpSpPr>
          <p:grpSpPr bwMode="auto">
            <a:xfrm>
              <a:off x="2903" y="2938"/>
              <a:ext cx="315" cy="144"/>
              <a:chOff x="2903" y="2938"/>
              <a:chExt cx="315" cy="144"/>
            </a:xfrm>
          </p:grpSpPr>
          <p:sp>
            <p:nvSpPr>
              <p:cNvPr id="85208" name="Oval 27"/>
              <p:cNvSpPr>
                <a:spLocks noChangeArrowheads="1"/>
              </p:cNvSpPr>
              <p:nvPr/>
            </p:nvSpPr>
            <p:spPr bwMode="auto">
              <a:xfrm>
                <a:off x="2903" y="3001"/>
                <a:ext cx="312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209" name="Line 28"/>
              <p:cNvSpPr>
                <a:spLocks noChangeShapeType="1"/>
              </p:cNvSpPr>
              <p:nvPr/>
            </p:nvSpPr>
            <p:spPr bwMode="auto">
              <a:xfrm>
                <a:off x="2903" y="299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5210" name="Line 29"/>
              <p:cNvSpPr>
                <a:spLocks noChangeShapeType="1"/>
              </p:cNvSpPr>
              <p:nvPr/>
            </p:nvSpPr>
            <p:spPr bwMode="auto">
              <a:xfrm>
                <a:off x="3215" y="2994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5211" name="Rectangle 30"/>
              <p:cNvSpPr>
                <a:spLocks noChangeArrowheads="1"/>
              </p:cNvSpPr>
              <p:nvPr/>
            </p:nvSpPr>
            <p:spPr bwMode="auto">
              <a:xfrm>
                <a:off x="2903" y="2994"/>
                <a:ext cx="309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85212" name="Oval 31"/>
              <p:cNvSpPr>
                <a:spLocks noChangeArrowheads="1"/>
              </p:cNvSpPr>
              <p:nvPr/>
            </p:nvSpPr>
            <p:spPr bwMode="auto">
              <a:xfrm>
                <a:off x="2906" y="2938"/>
                <a:ext cx="312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4660" name="Group 32"/>
            <p:cNvGrpSpPr>
              <a:grpSpLocks/>
            </p:cNvGrpSpPr>
            <p:nvPr/>
          </p:nvGrpSpPr>
          <p:grpSpPr bwMode="auto">
            <a:xfrm>
              <a:off x="2949" y="2884"/>
              <a:ext cx="232" cy="250"/>
              <a:chOff x="2940" y="2425"/>
              <a:chExt cx="235" cy="250"/>
            </a:xfrm>
          </p:grpSpPr>
          <p:sp>
            <p:nvSpPr>
              <p:cNvPr id="85206" name="Rectangle 3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6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207" name="Text Box 34"/>
              <p:cNvSpPr txBox="1">
                <a:spLocks noChangeArrowheads="1"/>
              </p:cNvSpPr>
              <p:nvPr/>
            </p:nvSpPr>
            <p:spPr bwMode="auto">
              <a:xfrm>
                <a:off x="2940" y="2425"/>
                <a:ext cx="23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C</a:t>
                </a:r>
                <a:endParaRPr lang="en-US" sz="2400"/>
              </a:p>
            </p:txBody>
          </p:sp>
        </p:grpSp>
      </p:grpSp>
      <p:grpSp>
        <p:nvGrpSpPr>
          <p:cNvPr id="104459" name="Group 35"/>
          <p:cNvGrpSpPr>
            <a:grpSpLocks/>
          </p:cNvGrpSpPr>
          <p:nvPr/>
        </p:nvGrpSpPr>
        <p:grpSpPr bwMode="auto">
          <a:xfrm>
            <a:off x="1744663" y="4581525"/>
            <a:ext cx="501650" cy="396875"/>
            <a:chOff x="2217" y="2884"/>
            <a:chExt cx="316" cy="250"/>
          </a:xfrm>
        </p:grpSpPr>
        <p:sp>
          <p:nvSpPr>
            <p:cNvPr id="85196" name="Oval 36"/>
            <p:cNvSpPr>
              <a:spLocks noChangeArrowheads="1"/>
            </p:cNvSpPr>
            <p:nvPr/>
          </p:nvSpPr>
          <p:spPr bwMode="auto">
            <a:xfrm>
              <a:off x="2220" y="30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197" name="Line 37"/>
            <p:cNvSpPr>
              <a:spLocks noChangeShapeType="1"/>
            </p:cNvSpPr>
            <p:nvPr/>
          </p:nvSpPr>
          <p:spPr bwMode="auto">
            <a:xfrm>
              <a:off x="2220" y="29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198" name="Line 38"/>
            <p:cNvSpPr>
              <a:spLocks noChangeShapeType="1"/>
            </p:cNvSpPr>
            <p:nvPr/>
          </p:nvSpPr>
          <p:spPr bwMode="auto">
            <a:xfrm>
              <a:off x="2533" y="29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199" name="Rectangle 39"/>
            <p:cNvSpPr>
              <a:spLocks noChangeArrowheads="1"/>
            </p:cNvSpPr>
            <p:nvPr/>
          </p:nvSpPr>
          <p:spPr bwMode="auto">
            <a:xfrm>
              <a:off x="2220" y="299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85200" name="Oval 40"/>
            <p:cNvSpPr>
              <a:spLocks noChangeArrowheads="1"/>
            </p:cNvSpPr>
            <p:nvPr/>
          </p:nvSpPr>
          <p:spPr bwMode="auto">
            <a:xfrm>
              <a:off x="2217" y="29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4656" name="Group 41"/>
            <p:cNvGrpSpPr>
              <a:grpSpLocks/>
            </p:cNvGrpSpPr>
            <p:nvPr/>
          </p:nvGrpSpPr>
          <p:grpSpPr bwMode="auto">
            <a:xfrm>
              <a:off x="2270" y="2884"/>
              <a:ext cx="223" cy="250"/>
              <a:chOff x="2945" y="2425"/>
              <a:chExt cx="226" cy="250"/>
            </a:xfrm>
          </p:grpSpPr>
          <p:sp>
            <p:nvSpPr>
              <p:cNvPr id="85202" name="Rectangle 4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203" name="Text Box 43"/>
              <p:cNvSpPr txBox="1">
                <a:spLocks noChangeArrowheads="1"/>
              </p:cNvSpPr>
              <p:nvPr/>
            </p:nvSpPr>
            <p:spPr bwMode="auto">
              <a:xfrm>
                <a:off x="2945" y="2425"/>
                <a:ext cx="22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B</a:t>
                </a:r>
                <a:endParaRPr lang="en-US" sz="2400"/>
              </a:p>
            </p:txBody>
          </p:sp>
        </p:grpSp>
      </p:grpSp>
      <p:sp>
        <p:nvSpPr>
          <p:cNvPr id="85005" name="Text Box 44"/>
          <p:cNvSpPr txBox="1">
            <a:spLocks noChangeArrowheads="1"/>
          </p:cNvSpPr>
          <p:nvPr/>
        </p:nvSpPr>
        <p:spPr bwMode="auto">
          <a:xfrm>
            <a:off x="798513" y="4333875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/>
              <a:t>1</a:t>
            </a:r>
          </a:p>
        </p:txBody>
      </p:sp>
      <p:sp>
        <p:nvSpPr>
          <p:cNvPr id="104461" name="Freeform 45"/>
          <p:cNvSpPr>
            <a:spLocks/>
          </p:cNvSpPr>
          <p:nvPr/>
        </p:nvSpPr>
        <p:spPr bwMode="auto">
          <a:xfrm flipH="1">
            <a:off x="1482725" y="4479925"/>
            <a:ext cx="338138" cy="204788"/>
          </a:xfrm>
          <a:custGeom>
            <a:avLst/>
            <a:gdLst>
              <a:gd name="T0" fmla="*/ 0 w 342"/>
              <a:gd name="T1" fmla="*/ 2147483647 h 186"/>
              <a:gd name="T2" fmla="*/ 2147483647 w 342"/>
              <a:gd name="T3" fmla="*/ 0 h 18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62" name="Freeform 46"/>
          <p:cNvSpPr>
            <a:spLocks/>
          </p:cNvSpPr>
          <p:nvPr/>
        </p:nvSpPr>
        <p:spPr bwMode="auto">
          <a:xfrm flipH="1" flipV="1">
            <a:off x="1497013" y="4894263"/>
            <a:ext cx="314325" cy="228600"/>
          </a:xfrm>
          <a:custGeom>
            <a:avLst/>
            <a:gdLst>
              <a:gd name="T0" fmla="*/ 0 w 342"/>
              <a:gd name="T1" fmla="*/ 2147483647 h 186"/>
              <a:gd name="T2" fmla="*/ 2147483647 w 342"/>
              <a:gd name="T3" fmla="*/ 0 h 18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63" name="Freeform 47"/>
          <p:cNvSpPr>
            <a:spLocks/>
          </p:cNvSpPr>
          <p:nvPr/>
        </p:nvSpPr>
        <p:spPr bwMode="auto">
          <a:xfrm flipV="1">
            <a:off x="858838" y="4884738"/>
            <a:ext cx="323850" cy="247650"/>
          </a:xfrm>
          <a:custGeom>
            <a:avLst/>
            <a:gdLst>
              <a:gd name="T0" fmla="*/ 0 w 342"/>
              <a:gd name="T1" fmla="*/ 2147483647 h 186"/>
              <a:gd name="T2" fmla="*/ 2147483647 w 342"/>
              <a:gd name="T3" fmla="*/ 0 h 18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09" name="Text Box 48"/>
          <p:cNvSpPr txBox="1">
            <a:spLocks noChangeArrowheads="1"/>
          </p:cNvSpPr>
          <p:nvPr/>
        </p:nvSpPr>
        <p:spPr bwMode="auto">
          <a:xfrm>
            <a:off x="1627188" y="4343400"/>
            <a:ext cx="4841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400" smtClean="0"/>
              <a:t>1+e</a:t>
            </a:r>
          </a:p>
        </p:txBody>
      </p:sp>
      <p:sp>
        <p:nvSpPr>
          <p:cNvPr id="85010" name="Text Box 49"/>
          <p:cNvSpPr txBox="1">
            <a:spLocks noChangeArrowheads="1"/>
          </p:cNvSpPr>
          <p:nvPr/>
        </p:nvSpPr>
        <p:spPr bwMode="auto">
          <a:xfrm>
            <a:off x="1633538" y="493395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/>
              <a:t>e</a:t>
            </a:r>
          </a:p>
        </p:txBody>
      </p:sp>
      <p:sp>
        <p:nvSpPr>
          <p:cNvPr id="85011" name="Text Box 50"/>
          <p:cNvSpPr txBox="1">
            <a:spLocks noChangeArrowheads="1"/>
          </p:cNvSpPr>
          <p:nvPr/>
        </p:nvSpPr>
        <p:spPr bwMode="auto">
          <a:xfrm>
            <a:off x="762000" y="4957763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/>
              <a:t>0</a:t>
            </a:r>
          </a:p>
        </p:txBody>
      </p:sp>
      <p:sp>
        <p:nvSpPr>
          <p:cNvPr id="85012" name="Line 51"/>
          <p:cNvSpPr>
            <a:spLocks noChangeShapeType="1"/>
          </p:cNvSpPr>
          <p:nvPr/>
        </p:nvSpPr>
        <p:spPr bwMode="auto">
          <a:xfrm flipV="1">
            <a:off x="1330325" y="5351463"/>
            <a:ext cx="0" cy="4000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5013" name="Text Box 52"/>
          <p:cNvSpPr txBox="1">
            <a:spLocks noChangeArrowheads="1"/>
          </p:cNvSpPr>
          <p:nvPr/>
        </p:nvSpPr>
        <p:spPr bwMode="auto">
          <a:xfrm>
            <a:off x="1085850" y="55594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e</a:t>
            </a:r>
            <a:endParaRPr lang="en-US" sz="2400"/>
          </a:p>
        </p:txBody>
      </p:sp>
      <p:sp>
        <p:nvSpPr>
          <p:cNvPr id="85014" name="Line 53"/>
          <p:cNvSpPr>
            <a:spLocks noChangeShapeType="1"/>
          </p:cNvSpPr>
          <p:nvPr/>
        </p:nvSpPr>
        <p:spPr bwMode="auto">
          <a:xfrm flipH="1" flipV="1">
            <a:off x="511175" y="4884738"/>
            <a:ext cx="4763" cy="33813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5015" name="Text Box 54"/>
          <p:cNvSpPr txBox="1">
            <a:spLocks noChangeArrowheads="1"/>
          </p:cNvSpPr>
          <p:nvPr/>
        </p:nvSpPr>
        <p:spPr bwMode="auto">
          <a:xfrm>
            <a:off x="338138" y="51736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1</a:t>
            </a:r>
            <a:endParaRPr lang="en-US" sz="2400"/>
          </a:p>
        </p:txBody>
      </p:sp>
      <p:sp>
        <p:nvSpPr>
          <p:cNvPr id="85016" name="Line 55"/>
          <p:cNvSpPr>
            <a:spLocks noChangeShapeType="1"/>
          </p:cNvSpPr>
          <p:nvPr/>
        </p:nvSpPr>
        <p:spPr bwMode="auto">
          <a:xfrm flipV="1">
            <a:off x="2030413" y="4918075"/>
            <a:ext cx="0" cy="4286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5017" name="Text Box 56"/>
          <p:cNvSpPr txBox="1">
            <a:spLocks noChangeArrowheads="1"/>
          </p:cNvSpPr>
          <p:nvPr/>
        </p:nvSpPr>
        <p:spPr bwMode="auto">
          <a:xfrm>
            <a:off x="1871663" y="52784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1</a:t>
            </a:r>
            <a:endParaRPr lang="en-US" sz="2400"/>
          </a:p>
        </p:txBody>
      </p:sp>
      <p:sp>
        <p:nvSpPr>
          <p:cNvPr id="104473" name="Freeform 57"/>
          <p:cNvSpPr>
            <a:spLocks/>
          </p:cNvSpPr>
          <p:nvPr/>
        </p:nvSpPr>
        <p:spPr bwMode="auto">
          <a:xfrm flipH="1" flipV="1">
            <a:off x="1401763" y="4851400"/>
            <a:ext cx="314325" cy="228600"/>
          </a:xfrm>
          <a:custGeom>
            <a:avLst/>
            <a:gdLst>
              <a:gd name="T0" fmla="*/ 0 w 342"/>
              <a:gd name="T1" fmla="*/ 2147483647 h 186"/>
              <a:gd name="T2" fmla="*/ 2147483647 w 342"/>
              <a:gd name="T3" fmla="*/ 0 h 18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74" name="Freeform 58"/>
          <p:cNvSpPr>
            <a:spLocks/>
          </p:cNvSpPr>
          <p:nvPr/>
        </p:nvSpPr>
        <p:spPr bwMode="auto">
          <a:xfrm flipH="1">
            <a:off x="949325" y="4860925"/>
            <a:ext cx="304800" cy="219075"/>
          </a:xfrm>
          <a:custGeom>
            <a:avLst/>
            <a:gdLst>
              <a:gd name="T0" fmla="*/ 0 w 342"/>
              <a:gd name="T1" fmla="*/ 2147483647 h 186"/>
              <a:gd name="T2" fmla="*/ 2147483647 w 342"/>
              <a:gd name="T3" fmla="*/ 0 h 18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42" h="186">
                <a:moveTo>
                  <a:pt x="0" y="186"/>
                </a:moveTo>
                <a:lnTo>
                  <a:pt x="34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020" name="Text Box 59"/>
          <p:cNvSpPr txBox="1">
            <a:spLocks noChangeArrowheads="1"/>
          </p:cNvSpPr>
          <p:nvPr/>
        </p:nvSpPr>
        <p:spPr bwMode="auto">
          <a:xfrm>
            <a:off x="1047750" y="4738688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/>
              <a:t>0</a:t>
            </a:r>
          </a:p>
        </p:txBody>
      </p:sp>
      <p:sp>
        <p:nvSpPr>
          <p:cNvPr id="85021" name="Text Box 60"/>
          <p:cNvSpPr txBox="1">
            <a:spLocks noChangeArrowheads="1"/>
          </p:cNvSpPr>
          <p:nvPr/>
        </p:nvSpPr>
        <p:spPr bwMode="auto">
          <a:xfrm>
            <a:off x="1390650" y="473075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400"/>
              <a:t>0</a:t>
            </a:r>
          </a:p>
        </p:txBody>
      </p:sp>
      <p:sp>
        <p:nvSpPr>
          <p:cNvPr id="85022" name="Text Box 211"/>
          <p:cNvSpPr txBox="1">
            <a:spLocks noChangeArrowheads="1"/>
          </p:cNvSpPr>
          <p:nvPr/>
        </p:nvSpPr>
        <p:spPr bwMode="auto">
          <a:xfrm>
            <a:off x="534885" y="5824538"/>
            <a:ext cx="169565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solidFill>
                  <a:srgbClr val="000099"/>
                </a:solidFill>
                <a:latin typeface="+mn-lt"/>
              </a:rPr>
              <a:t>Initially, all</a:t>
            </a:r>
          </a:p>
          <a:p>
            <a:pPr algn="ctr"/>
            <a:r>
              <a:rPr lang="en-US" sz="1600" dirty="0" smtClean="0">
                <a:solidFill>
                  <a:srgbClr val="000099"/>
                </a:solidFill>
                <a:latin typeface="+mn-lt"/>
              </a:rPr>
              <a:t>zeros, when</a:t>
            </a:r>
          </a:p>
          <a:p>
            <a:pPr algn="ctr"/>
            <a:r>
              <a:rPr lang="en-US" sz="1600" dirty="0" smtClean="0">
                <a:solidFill>
                  <a:srgbClr val="000099"/>
                </a:solidFill>
                <a:latin typeface="+mn-lt"/>
              </a:rPr>
              <a:t>B, C, D sends data</a:t>
            </a:r>
          </a:p>
          <a:p>
            <a:pPr algn="ctr"/>
            <a:r>
              <a:rPr lang="en-US" sz="1600" dirty="0" smtClean="0">
                <a:solidFill>
                  <a:srgbClr val="000099"/>
                </a:solidFill>
                <a:latin typeface="+mn-lt"/>
              </a:rPr>
              <a:t>Into the network</a:t>
            </a:r>
            <a:endParaRPr lang="en-US" sz="1600" dirty="0">
              <a:solidFill>
                <a:srgbClr val="000099"/>
              </a:solidFill>
              <a:latin typeface="+mn-lt"/>
            </a:endParaRPr>
          </a:p>
        </p:txBody>
      </p:sp>
      <p:grpSp>
        <p:nvGrpSpPr>
          <p:cNvPr id="721194" name="Group 298"/>
          <p:cNvGrpSpPr>
            <a:grpSpLocks/>
          </p:cNvGrpSpPr>
          <p:nvPr/>
        </p:nvGrpSpPr>
        <p:grpSpPr bwMode="auto">
          <a:xfrm>
            <a:off x="2544763" y="4189413"/>
            <a:ext cx="2195512" cy="2293937"/>
            <a:chOff x="1729" y="2639"/>
            <a:chExt cx="1383" cy="1445"/>
          </a:xfrm>
        </p:grpSpPr>
        <p:sp>
          <p:nvSpPr>
            <p:cNvPr id="104603" name="Freeform 61"/>
            <p:cNvSpPr>
              <a:spLocks/>
            </p:cNvSpPr>
            <p:nvPr/>
          </p:nvSpPr>
          <p:spPr bwMode="auto">
            <a:xfrm>
              <a:off x="1752" y="2639"/>
              <a:ext cx="1225" cy="854"/>
            </a:xfrm>
            <a:custGeom>
              <a:avLst/>
              <a:gdLst>
                <a:gd name="T0" fmla="*/ 0 w 1225"/>
                <a:gd name="T1" fmla="*/ 387 h 854"/>
                <a:gd name="T2" fmla="*/ 168 w 1225"/>
                <a:gd name="T3" fmla="*/ 162 h 854"/>
                <a:gd name="T4" fmla="*/ 486 w 1225"/>
                <a:gd name="T5" fmla="*/ 18 h 854"/>
                <a:gd name="T6" fmla="*/ 822 w 1225"/>
                <a:gd name="T7" fmla="*/ 30 h 854"/>
                <a:gd name="T8" fmla="*/ 1152 w 1225"/>
                <a:gd name="T9" fmla="*/ 267 h 854"/>
                <a:gd name="T10" fmla="*/ 1188 w 1225"/>
                <a:gd name="T11" fmla="*/ 537 h 854"/>
                <a:gd name="T12" fmla="*/ 927 w 1225"/>
                <a:gd name="T13" fmla="*/ 780 h 854"/>
                <a:gd name="T14" fmla="*/ 447 w 1225"/>
                <a:gd name="T15" fmla="*/ 837 h 854"/>
                <a:gd name="T16" fmla="*/ 177 w 1225"/>
                <a:gd name="T17" fmla="*/ 675 h 854"/>
                <a:gd name="T18" fmla="*/ 0 w 1225"/>
                <a:gd name="T19" fmla="*/ 387 h 8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25" h="854">
                  <a:moveTo>
                    <a:pt x="0" y="387"/>
                  </a:moveTo>
                  <a:cubicBezTo>
                    <a:pt x="0" y="243"/>
                    <a:pt x="87" y="223"/>
                    <a:pt x="168" y="162"/>
                  </a:cubicBezTo>
                  <a:cubicBezTo>
                    <a:pt x="249" y="101"/>
                    <a:pt x="377" y="40"/>
                    <a:pt x="486" y="18"/>
                  </a:cubicBezTo>
                  <a:cubicBezTo>
                    <a:pt x="615" y="6"/>
                    <a:pt x="684" y="0"/>
                    <a:pt x="822" y="30"/>
                  </a:cubicBezTo>
                  <a:cubicBezTo>
                    <a:pt x="960" y="60"/>
                    <a:pt x="1099" y="169"/>
                    <a:pt x="1152" y="267"/>
                  </a:cubicBezTo>
                  <a:cubicBezTo>
                    <a:pt x="1213" y="351"/>
                    <a:pt x="1225" y="452"/>
                    <a:pt x="1188" y="537"/>
                  </a:cubicBezTo>
                  <a:cubicBezTo>
                    <a:pt x="1151" y="622"/>
                    <a:pt x="1050" y="730"/>
                    <a:pt x="927" y="780"/>
                  </a:cubicBezTo>
                  <a:cubicBezTo>
                    <a:pt x="804" y="830"/>
                    <a:pt x="572" y="854"/>
                    <a:pt x="447" y="837"/>
                  </a:cubicBezTo>
                  <a:cubicBezTo>
                    <a:pt x="322" y="820"/>
                    <a:pt x="251" y="750"/>
                    <a:pt x="177" y="675"/>
                  </a:cubicBezTo>
                  <a:cubicBezTo>
                    <a:pt x="103" y="600"/>
                    <a:pt x="0" y="531"/>
                    <a:pt x="0" y="387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04" name="Freeform 62"/>
            <p:cNvSpPr>
              <a:spLocks/>
            </p:cNvSpPr>
            <p:nvPr/>
          </p:nvSpPr>
          <p:spPr bwMode="auto">
            <a:xfrm>
              <a:off x="2010" y="2852"/>
              <a:ext cx="246" cy="132"/>
            </a:xfrm>
            <a:custGeom>
              <a:avLst/>
              <a:gdLst>
                <a:gd name="T0" fmla="*/ 0 w 342"/>
                <a:gd name="T1" fmla="*/ 34 h 186"/>
                <a:gd name="T2" fmla="*/ 65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4605" name="Group 63"/>
            <p:cNvGrpSpPr>
              <a:grpSpLocks/>
            </p:cNvGrpSpPr>
            <p:nvPr/>
          </p:nvGrpSpPr>
          <p:grpSpPr bwMode="auto">
            <a:xfrm>
              <a:off x="2203" y="2652"/>
              <a:ext cx="316" cy="250"/>
              <a:chOff x="1747" y="3190"/>
              <a:chExt cx="316" cy="250"/>
            </a:xfrm>
          </p:grpSpPr>
          <p:sp>
            <p:nvSpPr>
              <p:cNvPr id="85188" name="Oval 64"/>
              <p:cNvSpPr>
                <a:spLocks noChangeArrowheads="1"/>
              </p:cNvSpPr>
              <p:nvPr/>
            </p:nvSpPr>
            <p:spPr bwMode="auto">
              <a:xfrm>
                <a:off x="1750" y="330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89" name="Line 65"/>
              <p:cNvSpPr>
                <a:spLocks noChangeShapeType="1"/>
              </p:cNvSpPr>
              <p:nvPr/>
            </p:nvSpPr>
            <p:spPr bwMode="auto">
              <a:xfrm>
                <a:off x="1750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5190" name="Line 66"/>
              <p:cNvSpPr>
                <a:spLocks noChangeShapeType="1"/>
              </p:cNvSpPr>
              <p:nvPr/>
            </p:nvSpPr>
            <p:spPr bwMode="auto">
              <a:xfrm>
                <a:off x="2063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5191" name="Rectangle 67"/>
              <p:cNvSpPr>
                <a:spLocks noChangeArrowheads="1"/>
              </p:cNvSpPr>
              <p:nvPr/>
            </p:nvSpPr>
            <p:spPr bwMode="auto">
              <a:xfrm>
                <a:off x="1750" y="330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85192" name="Oval 68"/>
              <p:cNvSpPr>
                <a:spLocks noChangeArrowheads="1"/>
              </p:cNvSpPr>
              <p:nvPr/>
            </p:nvSpPr>
            <p:spPr bwMode="auto">
              <a:xfrm>
                <a:off x="1747" y="324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4648" name="Group 69"/>
              <p:cNvGrpSpPr>
                <a:grpSpLocks/>
              </p:cNvGrpSpPr>
              <p:nvPr/>
            </p:nvGrpSpPr>
            <p:grpSpPr bwMode="auto">
              <a:xfrm>
                <a:off x="1790" y="3190"/>
                <a:ext cx="223" cy="250"/>
                <a:chOff x="2945" y="2425"/>
                <a:chExt cx="226" cy="250"/>
              </a:xfrm>
            </p:grpSpPr>
            <p:sp>
              <p:nvSpPr>
                <p:cNvPr id="85194" name="Rectangle 70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95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2945" y="2425"/>
                  <a:ext cx="22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A</a:t>
                  </a:r>
                  <a:endParaRPr lang="en-US" sz="2400"/>
                </a:p>
              </p:txBody>
            </p:sp>
          </p:grpSp>
        </p:grpSp>
        <p:grpSp>
          <p:nvGrpSpPr>
            <p:cNvPr id="104606" name="Group 72"/>
            <p:cNvGrpSpPr>
              <a:grpSpLocks/>
            </p:cNvGrpSpPr>
            <p:nvPr/>
          </p:nvGrpSpPr>
          <p:grpSpPr bwMode="auto">
            <a:xfrm>
              <a:off x="1795" y="2907"/>
              <a:ext cx="316" cy="250"/>
              <a:chOff x="2221" y="3571"/>
              <a:chExt cx="316" cy="250"/>
            </a:xfrm>
          </p:grpSpPr>
          <p:sp>
            <p:nvSpPr>
              <p:cNvPr id="85180" name="Oval 73"/>
              <p:cNvSpPr>
                <a:spLocks noChangeArrowheads="1"/>
              </p:cNvSpPr>
              <p:nvPr/>
            </p:nvSpPr>
            <p:spPr bwMode="auto">
              <a:xfrm>
                <a:off x="2224" y="369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81" name="Line 74"/>
              <p:cNvSpPr>
                <a:spLocks noChangeShapeType="1"/>
              </p:cNvSpPr>
              <p:nvPr/>
            </p:nvSpPr>
            <p:spPr bwMode="auto">
              <a:xfrm>
                <a:off x="2224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5182" name="Line 75"/>
              <p:cNvSpPr>
                <a:spLocks noChangeShapeType="1"/>
              </p:cNvSpPr>
              <p:nvPr/>
            </p:nvSpPr>
            <p:spPr bwMode="auto">
              <a:xfrm>
                <a:off x="2537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5183" name="Rectangle 76"/>
              <p:cNvSpPr>
                <a:spLocks noChangeArrowheads="1"/>
              </p:cNvSpPr>
              <p:nvPr/>
            </p:nvSpPr>
            <p:spPr bwMode="auto">
              <a:xfrm>
                <a:off x="2224" y="368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85184" name="Oval 77"/>
              <p:cNvSpPr>
                <a:spLocks noChangeArrowheads="1"/>
              </p:cNvSpPr>
              <p:nvPr/>
            </p:nvSpPr>
            <p:spPr bwMode="auto">
              <a:xfrm>
                <a:off x="2221" y="362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4640" name="Group 78"/>
              <p:cNvGrpSpPr>
                <a:grpSpLocks/>
              </p:cNvGrpSpPr>
              <p:nvPr/>
            </p:nvGrpSpPr>
            <p:grpSpPr bwMode="auto">
              <a:xfrm>
                <a:off x="2275" y="3571"/>
                <a:ext cx="232" cy="250"/>
                <a:chOff x="2941" y="2425"/>
                <a:chExt cx="235" cy="250"/>
              </a:xfrm>
            </p:grpSpPr>
            <p:sp>
              <p:nvSpPr>
                <p:cNvPr id="85186" name="Rectangle 7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6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87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2941" y="2425"/>
                  <a:ext cx="23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D</a:t>
                  </a:r>
                  <a:endParaRPr lang="en-US" sz="2400"/>
                </a:p>
              </p:txBody>
            </p:sp>
          </p:grpSp>
        </p:grpSp>
        <p:grpSp>
          <p:nvGrpSpPr>
            <p:cNvPr id="104607" name="Group 81"/>
            <p:cNvGrpSpPr>
              <a:grpSpLocks/>
            </p:cNvGrpSpPr>
            <p:nvPr/>
          </p:nvGrpSpPr>
          <p:grpSpPr bwMode="auto">
            <a:xfrm>
              <a:off x="2195" y="3198"/>
              <a:ext cx="315" cy="250"/>
              <a:chOff x="2903" y="2884"/>
              <a:chExt cx="315" cy="250"/>
            </a:xfrm>
          </p:grpSpPr>
          <p:grpSp>
            <p:nvGrpSpPr>
              <p:cNvPr id="104626" name="Group 82"/>
              <p:cNvGrpSpPr>
                <a:grpSpLocks/>
              </p:cNvGrpSpPr>
              <p:nvPr/>
            </p:nvGrpSpPr>
            <p:grpSpPr bwMode="auto">
              <a:xfrm>
                <a:off x="2903" y="2938"/>
                <a:ext cx="315" cy="144"/>
                <a:chOff x="2903" y="2938"/>
                <a:chExt cx="315" cy="144"/>
              </a:xfrm>
            </p:grpSpPr>
            <p:sp>
              <p:nvSpPr>
                <p:cNvPr id="85175" name="Oval 83"/>
                <p:cNvSpPr>
                  <a:spLocks noChangeArrowheads="1"/>
                </p:cNvSpPr>
                <p:nvPr/>
              </p:nvSpPr>
              <p:spPr bwMode="auto">
                <a:xfrm>
                  <a:off x="2903" y="3001"/>
                  <a:ext cx="312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76" name="Line 84"/>
                <p:cNvSpPr>
                  <a:spLocks noChangeShapeType="1"/>
                </p:cNvSpPr>
                <p:nvPr/>
              </p:nvSpPr>
              <p:spPr bwMode="auto">
                <a:xfrm>
                  <a:off x="2903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85177" name="Line 85"/>
                <p:cNvSpPr>
                  <a:spLocks noChangeShapeType="1"/>
                </p:cNvSpPr>
                <p:nvPr/>
              </p:nvSpPr>
              <p:spPr bwMode="auto">
                <a:xfrm>
                  <a:off x="3215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85178" name="Rectangle 86"/>
                <p:cNvSpPr>
                  <a:spLocks noChangeArrowheads="1"/>
                </p:cNvSpPr>
                <p:nvPr/>
              </p:nvSpPr>
              <p:spPr bwMode="auto">
                <a:xfrm>
                  <a:off x="2903" y="2994"/>
                  <a:ext cx="309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85179" name="Oval 87"/>
                <p:cNvSpPr>
                  <a:spLocks noChangeArrowheads="1"/>
                </p:cNvSpPr>
                <p:nvPr/>
              </p:nvSpPr>
              <p:spPr bwMode="auto">
                <a:xfrm>
                  <a:off x="2906" y="2938"/>
                  <a:ext cx="312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627" name="Group 88"/>
              <p:cNvGrpSpPr>
                <a:grpSpLocks/>
              </p:cNvGrpSpPr>
              <p:nvPr/>
            </p:nvGrpSpPr>
            <p:grpSpPr bwMode="auto">
              <a:xfrm>
                <a:off x="2949" y="2884"/>
                <a:ext cx="232" cy="250"/>
                <a:chOff x="2940" y="2425"/>
                <a:chExt cx="235" cy="250"/>
              </a:xfrm>
            </p:grpSpPr>
            <p:sp>
              <p:nvSpPr>
                <p:cNvPr id="85173" name="Rectangle 8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6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74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2940" y="2425"/>
                  <a:ext cx="23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C</a:t>
                  </a:r>
                  <a:endParaRPr lang="en-US" sz="2400"/>
                </a:p>
              </p:txBody>
            </p:sp>
          </p:grpSp>
        </p:grpSp>
        <p:grpSp>
          <p:nvGrpSpPr>
            <p:cNvPr id="104608" name="Group 91"/>
            <p:cNvGrpSpPr>
              <a:grpSpLocks/>
            </p:cNvGrpSpPr>
            <p:nvPr/>
          </p:nvGrpSpPr>
          <p:grpSpPr bwMode="auto">
            <a:xfrm>
              <a:off x="2607" y="2916"/>
              <a:ext cx="316" cy="250"/>
              <a:chOff x="2217" y="2884"/>
              <a:chExt cx="316" cy="250"/>
            </a:xfrm>
          </p:grpSpPr>
          <p:sp>
            <p:nvSpPr>
              <p:cNvPr id="85163" name="Oval 92"/>
              <p:cNvSpPr>
                <a:spLocks noChangeArrowheads="1"/>
              </p:cNvSpPr>
              <p:nvPr/>
            </p:nvSpPr>
            <p:spPr bwMode="auto">
              <a:xfrm>
                <a:off x="2220" y="300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64" name="Line 93"/>
              <p:cNvSpPr>
                <a:spLocks noChangeShapeType="1"/>
              </p:cNvSpPr>
              <p:nvPr/>
            </p:nvSpPr>
            <p:spPr bwMode="auto">
              <a:xfrm>
                <a:off x="2220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5165" name="Line 94"/>
              <p:cNvSpPr>
                <a:spLocks noChangeShapeType="1"/>
              </p:cNvSpPr>
              <p:nvPr/>
            </p:nvSpPr>
            <p:spPr bwMode="auto">
              <a:xfrm>
                <a:off x="2533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5166" name="Rectangle 95"/>
              <p:cNvSpPr>
                <a:spLocks noChangeArrowheads="1"/>
              </p:cNvSpPr>
              <p:nvPr/>
            </p:nvSpPr>
            <p:spPr bwMode="auto">
              <a:xfrm>
                <a:off x="2220" y="299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85167" name="Oval 96"/>
              <p:cNvSpPr>
                <a:spLocks noChangeArrowheads="1"/>
              </p:cNvSpPr>
              <p:nvPr/>
            </p:nvSpPr>
            <p:spPr bwMode="auto">
              <a:xfrm>
                <a:off x="2217" y="293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4623" name="Group 97"/>
              <p:cNvGrpSpPr>
                <a:grpSpLocks/>
              </p:cNvGrpSpPr>
              <p:nvPr/>
            </p:nvGrpSpPr>
            <p:grpSpPr bwMode="auto">
              <a:xfrm>
                <a:off x="2270" y="2884"/>
                <a:ext cx="223" cy="250"/>
                <a:chOff x="2945" y="2425"/>
                <a:chExt cx="226" cy="250"/>
              </a:xfrm>
            </p:grpSpPr>
            <p:sp>
              <p:nvSpPr>
                <p:cNvPr id="85169" name="Rectangle 98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70" name="Text Box 99"/>
                <p:cNvSpPr txBox="1">
                  <a:spLocks noChangeArrowheads="1"/>
                </p:cNvSpPr>
                <p:nvPr/>
              </p:nvSpPr>
              <p:spPr bwMode="auto">
                <a:xfrm>
                  <a:off x="2945" y="2425"/>
                  <a:ext cx="22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B</a:t>
                  </a:r>
                  <a:endParaRPr lang="en-US" sz="2400"/>
                </a:p>
              </p:txBody>
            </p:sp>
          </p:grpSp>
        </p:grpSp>
        <p:sp>
          <p:nvSpPr>
            <p:cNvPr id="104609" name="Freeform 101"/>
            <p:cNvSpPr>
              <a:spLocks/>
            </p:cNvSpPr>
            <p:nvPr/>
          </p:nvSpPr>
          <p:spPr bwMode="auto">
            <a:xfrm flipH="1">
              <a:off x="2505" y="2819"/>
              <a:ext cx="198" cy="156"/>
            </a:xfrm>
            <a:custGeom>
              <a:avLst/>
              <a:gdLst>
                <a:gd name="T0" fmla="*/ 0 w 342"/>
                <a:gd name="T1" fmla="*/ 77 h 186"/>
                <a:gd name="T2" fmla="*/ 23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10" name="Freeform 102"/>
            <p:cNvSpPr>
              <a:spLocks/>
            </p:cNvSpPr>
            <p:nvPr/>
          </p:nvSpPr>
          <p:spPr bwMode="auto">
            <a:xfrm flipH="1" flipV="1">
              <a:off x="2484" y="3125"/>
              <a:ext cx="180" cy="141"/>
            </a:xfrm>
            <a:custGeom>
              <a:avLst/>
              <a:gdLst>
                <a:gd name="T0" fmla="*/ 0 w 342"/>
                <a:gd name="T1" fmla="*/ 46 h 186"/>
                <a:gd name="T2" fmla="*/ 14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11" name="Freeform 103"/>
            <p:cNvSpPr>
              <a:spLocks/>
            </p:cNvSpPr>
            <p:nvPr/>
          </p:nvSpPr>
          <p:spPr bwMode="auto">
            <a:xfrm flipV="1">
              <a:off x="2031" y="3107"/>
              <a:ext cx="204" cy="156"/>
            </a:xfrm>
            <a:custGeom>
              <a:avLst/>
              <a:gdLst>
                <a:gd name="T0" fmla="*/ 0 w 342"/>
                <a:gd name="T1" fmla="*/ 77 h 186"/>
                <a:gd name="T2" fmla="*/ 26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12" name="Freeform 107"/>
            <p:cNvSpPr>
              <a:spLocks/>
            </p:cNvSpPr>
            <p:nvPr/>
          </p:nvSpPr>
          <p:spPr bwMode="auto">
            <a:xfrm flipH="1" flipV="1">
              <a:off x="2400" y="3086"/>
              <a:ext cx="189" cy="153"/>
            </a:xfrm>
            <a:custGeom>
              <a:avLst/>
              <a:gdLst>
                <a:gd name="T0" fmla="*/ 0 w 342"/>
                <a:gd name="T1" fmla="*/ 71 h 186"/>
                <a:gd name="T2" fmla="*/ 18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13" name="Freeform 108"/>
            <p:cNvSpPr>
              <a:spLocks/>
            </p:cNvSpPr>
            <p:nvPr/>
          </p:nvSpPr>
          <p:spPr bwMode="auto">
            <a:xfrm flipH="1">
              <a:off x="2124" y="3083"/>
              <a:ext cx="174" cy="147"/>
            </a:xfrm>
            <a:custGeom>
              <a:avLst/>
              <a:gdLst>
                <a:gd name="T0" fmla="*/ 0 w 342"/>
                <a:gd name="T1" fmla="*/ 58 h 186"/>
                <a:gd name="T2" fmla="*/ 12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159" name="Text Box 212"/>
            <p:cNvSpPr txBox="1">
              <a:spLocks noChangeArrowheads="1"/>
            </p:cNvSpPr>
            <p:nvPr/>
          </p:nvSpPr>
          <p:spPr bwMode="auto">
            <a:xfrm>
              <a:off x="1729" y="3612"/>
              <a:ext cx="1383" cy="4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rgbClr val="000099"/>
                  </a:solidFill>
                  <a:latin typeface="Gill Sans MT" pitchFamily="34" charset="0"/>
                </a:rPr>
                <a:t>given these costs,</a:t>
              </a:r>
            </a:p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rgbClr val="000099"/>
                  </a:solidFill>
                  <a:latin typeface="Gill Sans MT" pitchFamily="34" charset="0"/>
                </a:rPr>
                <a:t>find new routing….</a:t>
              </a:r>
            </a:p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rgbClr val="000099"/>
                  </a:solidFill>
                  <a:latin typeface="Gill Sans MT" pitchFamily="34" charset="0"/>
                </a:rPr>
                <a:t>resulting in new costs</a:t>
              </a:r>
            </a:p>
          </p:txBody>
        </p:sp>
        <p:sp>
          <p:nvSpPr>
            <p:cNvPr id="85160" name="Line 215"/>
            <p:cNvSpPr>
              <a:spLocks noChangeShapeType="1"/>
            </p:cNvSpPr>
            <p:nvPr/>
          </p:nvSpPr>
          <p:spPr bwMode="auto">
            <a:xfrm flipV="1">
              <a:off x="2358" y="3407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161" name="Line 216"/>
            <p:cNvSpPr>
              <a:spLocks noChangeShapeType="1"/>
            </p:cNvSpPr>
            <p:nvPr/>
          </p:nvSpPr>
          <p:spPr bwMode="auto">
            <a:xfrm flipV="1">
              <a:off x="1938" y="3119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162" name="Line 217"/>
            <p:cNvSpPr>
              <a:spLocks noChangeShapeType="1"/>
            </p:cNvSpPr>
            <p:nvPr/>
          </p:nvSpPr>
          <p:spPr bwMode="auto">
            <a:xfrm flipV="1">
              <a:off x="2778" y="3122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04479" name="Freeform 288"/>
          <p:cNvSpPr>
            <a:spLocks/>
          </p:cNvSpPr>
          <p:nvPr/>
        </p:nvSpPr>
        <p:spPr bwMode="auto">
          <a:xfrm>
            <a:off x="1358900" y="4338638"/>
            <a:ext cx="609600" cy="828675"/>
          </a:xfrm>
          <a:custGeom>
            <a:avLst/>
            <a:gdLst>
              <a:gd name="T0" fmla="*/ 0 w 384"/>
              <a:gd name="T1" fmla="*/ 2147483647 h 522"/>
              <a:gd name="T2" fmla="*/ 2147483647 w 384"/>
              <a:gd name="T3" fmla="*/ 2147483647 h 522"/>
              <a:gd name="T4" fmla="*/ 2147483647 w 384"/>
              <a:gd name="T5" fmla="*/ 0 h 52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4" h="522">
                <a:moveTo>
                  <a:pt x="0" y="522"/>
                </a:moveTo>
                <a:lnTo>
                  <a:pt x="384" y="249"/>
                </a:lnTo>
                <a:lnTo>
                  <a:pt x="12" y="0"/>
                </a:lnTo>
              </a:path>
            </a:pathLst>
          </a:custGeom>
          <a:noFill/>
          <a:ln w="57150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85025" name="Line 289"/>
          <p:cNvSpPr>
            <a:spLocks noChangeShapeType="1"/>
          </p:cNvSpPr>
          <p:nvPr/>
        </p:nvSpPr>
        <p:spPr bwMode="auto">
          <a:xfrm flipV="1">
            <a:off x="720725" y="4419600"/>
            <a:ext cx="447675" cy="242888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21186" name="Freeform 290"/>
          <p:cNvSpPr>
            <a:spLocks/>
          </p:cNvSpPr>
          <p:nvPr/>
        </p:nvSpPr>
        <p:spPr bwMode="auto">
          <a:xfrm>
            <a:off x="2943225" y="4391025"/>
            <a:ext cx="1193800" cy="866775"/>
          </a:xfrm>
          <a:custGeom>
            <a:avLst/>
            <a:gdLst>
              <a:gd name="T0" fmla="*/ 2147483647 w 752"/>
              <a:gd name="T1" fmla="*/ 2147483647 h 546"/>
              <a:gd name="T2" fmla="*/ 2147483647 w 752"/>
              <a:gd name="T3" fmla="*/ 2147483647 h 546"/>
              <a:gd name="T4" fmla="*/ 0 w 752"/>
              <a:gd name="T5" fmla="*/ 2147483647 h 546"/>
              <a:gd name="T6" fmla="*/ 2147483647 w 752"/>
              <a:gd name="T7" fmla="*/ 0 h 54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52" h="546">
                <a:moveTo>
                  <a:pt x="752" y="264"/>
                </a:moveTo>
                <a:lnTo>
                  <a:pt x="383" y="546"/>
                </a:lnTo>
                <a:lnTo>
                  <a:pt x="0" y="248"/>
                </a:lnTo>
                <a:lnTo>
                  <a:pt x="383" y="0"/>
                </a:lnTo>
              </a:path>
            </a:pathLst>
          </a:custGeom>
          <a:noFill/>
          <a:ln w="57150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721187" name="Group 291"/>
          <p:cNvGrpSpPr>
            <a:grpSpLocks/>
          </p:cNvGrpSpPr>
          <p:nvPr/>
        </p:nvGrpSpPr>
        <p:grpSpPr bwMode="auto">
          <a:xfrm>
            <a:off x="2768600" y="4376738"/>
            <a:ext cx="1430338" cy="966787"/>
            <a:chOff x="1870" y="2772"/>
            <a:chExt cx="901" cy="609"/>
          </a:xfrm>
        </p:grpSpPr>
        <p:sp>
          <p:nvSpPr>
            <p:cNvPr id="85142" name="Text Box 292"/>
            <p:cNvSpPr txBox="1">
              <a:spLocks noChangeArrowheads="1"/>
            </p:cNvSpPr>
            <p:nvPr/>
          </p:nvSpPr>
          <p:spPr bwMode="auto">
            <a:xfrm>
              <a:off x="1870" y="2772"/>
              <a:ext cx="30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400" smtClean="0"/>
                <a:t>2+e</a:t>
              </a:r>
            </a:p>
          </p:txBody>
        </p:sp>
        <p:sp>
          <p:nvSpPr>
            <p:cNvPr id="85143" name="Text Box 293"/>
            <p:cNvSpPr txBox="1">
              <a:spLocks noChangeArrowheads="1"/>
            </p:cNvSpPr>
            <p:nvPr/>
          </p:nvSpPr>
          <p:spPr bwMode="auto">
            <a:xfrm>
              <a:off x="2593" y="2793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85144" name="Text Box 294"/>
            <p:cNvSpPr txBox="1">
              <a:spLocks noChangeArrowheads="1"/>
            </p:cNvSpPr>
            <p:nvPr/>
          </p:nvSpPr>
          <p:spPr bwMode="auto">
            <a:xfrm>
              <a:off x="2501" y="3189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85145" name="Text Box 295"/>
            <p:cNvSpPr txBox="1">
              <a:spLocks noChangeArrowheads="1"/>
            </p:cNvSpPr>
            <p:nvPr/>
          </p:nvSpPr>
          <p:spPr bwMode="auto">
            <a:xfrm>
              <a:off x="1987" y="3153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85146" name="Text Box 296"/>
            <p:cNvSpPr txBox="1">
              <a:spLocks noChangeArrowheads="1"/>
            </p:cNvSpPr>
            <p:nvPr/>
          </p:nvSpPr>
          <p:spPr bwMode="auto">
            <a:xfrm>
              <a:off x="2135" y="3009"/>
              <a:ext cx="30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400" smtClean="0"/>
                <a:t>1+e</a:t>
              </a:r>
            </a:p>
          </p:txBody>
        </p:sp>
        <p:sp>
          <p:nvSpPr>
            <p:cNvPr id="85147" name="Text Box 297"/>
            <p:cNvSpPr txBox="1">
              <a:spLocks noChangeArrowheads="1"/>
            </p:cNvSpPr>
            <p:nvPr/>
          </p:nvSpPr>
          <p:spPr bwMode="auto">
            <a:xfrm>
              <a:off x="2380" y="3003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/>
                <a:t>1</a:t>
              </a:r>
            </a:p>
          </p:txBody>
        </p:sp>
      </p:grpSp>
      <p:grpSp>
        <p:nvGrpSpPr>
          <p:cNvPr id="721195" name="Group 299"/>
          <p:cNvGrpSpPr>
            <a:grpSpLocks/>
          </p:cNvGrpSpPr>
          <p:nvPr/>
        </p:nvGrpSpPr>
        <p:grpSpPr bwMode="auto">
          <a:xfrm>
            <a:off x="4814888" y="4197350"/>
            <a:ext cx="2195512" cy="2293938"/>
            <a:chOff x="1729" y="2639"/>
            <a:chExt cx="1383" cy="1445"/>
          </a:xfrm>
        </p:grpSpPr>
        <p:sp>
          <p:nvSpPr>
            <p:cNvPr id="104549" name="Freeform 300"/>
            <p:cNvSpPr>
              <a:spLocks/>
            </p:cNvSpPr>
            <p:nvPr/>
          </p:nvSpPr>
          <p:spPr bwMode="auto">
            <a:xfrm>
              <a:off x="1752" y="2639"/>
              <a:ext cx="1225" cy="854"/>
            </a:xfrm>
            <a:custGeom>
              <a:avLst/>
              <a:gdLst>
                <a:gd name="T0" fmla="*/ 0 w 1225"/>
                <a:gd name="T1" fmla="*/ 387 h 854"/>
                <a:gd name="T2" fmla="*/ 168 w 1225"/>
                <a:gd name="T3" fmla="*/ 162 h 854"/>
                <a:gd name="T4" fmla="*/ 486 w 1225"/>
                <a:gd name="T5" fmla="*/ 18 h 854"/>
                <a:gd name="T6" fmla="*/ 822 w 1225"/>
                <a:gd name="T7" fmla="*/ 30 h 854"/>
                <a:gd name="T8" fmla="*/ 1152 w 1225"/>
                <a:gd name="T9" fmla="*/ 267 h 854"/>
                <a:gd name="T10" fmla="*/ 1188 w 1225"/>
                <a:gd name="T11" fmla="*/ 537 h 854"/>
                <a:gd name="T12" fmla="*/ 927 w 1225"/>
                <a:gd name="T13" fmla="*/ 780 h 854"/>
                <a:gd name="T14" fmla="*/ 447 w 1225"/>
                <a:gd name="T15" fmla="*/ 837 h 854"/>
                <a:gd name="T16" fmla="*/ 177 w 1225"/>
                <a:gd name="T17" fmla="*/ 675 h 854"/>
                <a:gd name="T18" fmla="*/ 0 w 1225"/>
                <a:gd name="T19" fmla="*/ 387 h 8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25" h="854">
                  <a:moveTo>
                    <a:pt x="0" y="387"/>
                  </a:moveTo>
                  <a:cubicBezTo>
                    <a:pt x="0" y="243"/>
                    <a:pt x="87" y="223"/>
                    <a:pt x="168" y="162"/>
                  </a:cubicBezTo>
                  <a:cubicBezTo>
                    <a:pt x="249" y="101"/>
                    <a:pt x="377" y="40"/>
                    <a:pt x="486" y="18"/>
                  </a:cubicBezTo>
                  <a:cubicBezTo>
                    <a:pt x="615" y="6"/>
                    <a:pt x="684" y="0"/>
                    <a:pt x="822" y="30"/>
                  </a:cubicBezTo>
                  <a:cubicBezTo>
                    <a:pt x="960" y="60"/>
                    <a:pt x="1099" y="169"/>
                    <a:pt x="1152" y="267"/>
                  </a:cubicBezTo>
                  <a:cubicBezTo>
                    <a:pt x="1213" y="351"/>
                    <a:pt x="1225" y="452"/>
                    <a:pt x="1188" y="537"/>
                  </a:cubicBezTo>
                  <a:cubicBezTo>
                    <a:pt x="1151" y="622"/>
                    <a:pt x="1050" y="730"/>
                    <a:pt x="927" y="780"/>
                  </a:cubicBezTo>
                  <a:cubicBezTo>
                    <a:pt x="804" y="830"/>
                    <a:pt x="572" y="854"/>
                    <a:pt x="447" y="837"/>
                  </a:cubicBezTo>
                  <a:cubicBezTo>
                    <a:pt x="322" y="820"/>
                    <a:pt x="251" y="750"/>
                    <a:pt x="177" y="675"/>
                  </a:cubicBezTo>
                  <a:cubicBezTo>
                    <a:pt x="103" y="600"/>
                    <a:pt x="0" y="531"/>
                    <a:pt x="0" y="387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50" name="Freeform 301"/>
            <p:cNvSpPr>
              <a:spLocks/>
            </p:cNvSpPr>
            <p:nvPr/>
          </p:nvSpPr>
          <p:spPr bwMode="auto">
            <a:xfrm>
              <a:off x="2010" y="2852"/>
              <a:ext cx="246" cy="132"/>
            </a:xfrm>
            <a:custGeom>
              <a:avLst/>
              <a:gdLst>
                <a:gd name="T0" fmla="*/ 0 w 342"/>
                <a:gd name="T1" fmla="*/ 34 h 186"/>
                <a:gd name="T2" fmla="*/ 65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4551" name="Group 302"/>
            <p:cNvGrpSpPr>
              <a:grpSpLocks/>
            </p:cNvGrpSpPr>
            <p:nvPr/>
          </p:nvGrpSpPr>
          <p:grpSpPr bwMode="auto">
            <a:xfrm>
              <a:off x="2203" y="2652"/>
              <a:ext cx="316" cy="250"/>
              <a:chOff x="1747" y="3190"/>
              <a:chExt cx="316" cy="250"/>
            </a:xfrm>
          </p:grpSpPr>
          <p:sp>
            <p:nvSpPr>
              <p:cNvPr id="85134" name="Oval 303"/>
              <p:cNvSpPr>
                <a:spLocks noChangeArrowheads="1"/>
              </p:cNvSpPr>
              <p:nvPr/>
            </p:nvSpPr>
            <p:spPr bwMode="auto">
              <a:xfrm>
                <a:off x="1750" y="330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35" name="Line 304"/>
              <p:cNvSpPr>
                <a:spLocks noChangeShapeType="1"/>
              </p:cNvSpPr>
              <p:nvPr/>
            </p:nvSpPr>
            <p:spPr bwMode="auto">
              <a:xfrm>
                <a:off x="1750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5136" name="Line 305"/>
              <p:cNvSpPr>
                <a:spLocks noChangeShapeType="1"/>
              </p:cNvSpPr>
              <p:nvPr/>
            </p:nvSpPr>
            <p:spPr bwMode="auto">
              <a:xfrm>
                <a:off x="2063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5137" name="Rectangle 306"/>
              <p:cNvSpPr>
                <a:spLocks noChangeArrowheads="1"/>
              </p:cNvSpPr>
              <p:nvPr/>
            </p:nvSpPr>
            <p:spPr bwMode="auto">
              <a:xfrm>
                <a:off x="1750" y="330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85138" name="Oval 307"/>
              <p:cNvSpPr>
                <a:spLocks noChangeArrowheads="1"/>
              </p:cNvSpPr>
              <p:nvPr/>
            </p:nvSpPr>
            <p:spPr bwMode="auto">
              <a:xfrm>
                <a:off x="1747" y="324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4594" name="Group 308"/>
              <p:cNvGrpSpPr>
                <a:grpSpLocks/>
              </p:cNvGrpSpPr>
              <p:nvPr/>
            </p:nvGrpSpPr>
            <p:grpSpPr bwMode="auto">
              <a:xfrm>
                <a:off x="1790" y="3190"/>
                <a:ext cx="223" cy="250"/>
                <a:chOff x="2945" y="2425"/>
                <a:chExt cx="226" cy="250"/>
              </a:xfrm>
            </p:grpSpPr>
            <p:sp>
              <p:nvSpPr>
                <p:cNvPr id="85140" name="Rectangle 30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41" name="Text Box 310"/>
                <p:cNvSpPr txBox="1">
                  <a:spLocks noChangeArrowheads="1"/>
                </p:cNvSpPr>
                <p:nvPr/>
              </p:nvSpPr>
              <p:spPr bwMode="auto">
                <a:xfrm>
                  <a:off x="2945" y="2425"/>
                  <a:ext cx="22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A</a:t>
                  </a:r>
                  <a:endParaRPr lang="en-US" sz="2400"/>
                </a:p>
              </p:txBody>
            </p:sp>
          </p:grpSp>
        </p:grpSp>
        <p:grpSp>
          <p:nvGrpSpPr>
            <p:cNvPr id="104552" name="Group 311"/>
            <p:cNvGrpSpPr>
              <a:grpSpLocks/>
            </p:cNvGrpSpPr>
            <p:nvPr/>
          </p:nvGrpSpPr>
          <p:grpSpPr bwMode="auto">
            <a:xfrm>
              <a:off x="1795" y="2907"/>
              <a:ext cx="316" cy="250"/>
              <a:chOff x="2221" y="3571"/>
              <a:chExt cx="316" cy="250"/>
            </a:xfrm>
          </p:grpSpPr>
          <p:sp>
            <p:nvSpPr>
              <p:cNvPr id="85126" name="Oval 312"/>
              <p:cNvSpPr>
                <a:spLocks noChangeArrowheads="1"/>
              </p:cNvSpPr>
              <p:nvPr/>
            </p:nvSpPr>
            <p:spPr bwMode="auto">
              <a:xfrm>
                <a:off x="2224" y="369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27" name="Line 313"/>
              <p:cNvSpPr>
                <a:spLocks noChangeShapeType="1"/>
              </p:cNvSpPr>
              <p:nvPr/>
            </p:nvSpPr>
            <p:spPr bwMode="auto">
              <a:xfrm>
                <a:off x="2224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5128" name="Line 314"/>
              <p:cNvSpPr>
                <a:spLocks noChangeShapeType="1"/>
              </p:cNvSpPr>
              <p:nvPr/>
            </p:nvSpPr>
            <p:spPr bwMode="auto">
              <a:xfrm>
                <a:off x="2537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5129" name="Rectangle 315"/>
              <p:cNvSpPr>
                <a:spLocks noChangeArrowheads="1"/>
              </p:cNvSpPr>
              <p:nvPr/>
            </p:nvSpPr>
            <p:spPr bwMode="auto">
              <a:xfrm>
                <a:off x="2224" y="368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85130" name="Oval 316"/>
              <p:cNvSpPr>
                <a:spLocks noChangeArrowheads="1"/>
              </p:cNvSpPr>
              <p:nvPr/>
            </p:nvSpPr>
            <p:spPr bwMode="auto">
              <a:xfrm>
                <a:off x="2221" y="362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4586" name="Group 317"/>
              <p:cNvGrpSpPr>
                <a:grpSpLocks/>
              </p:cNvGrpSpPr>
              <p:nvPr/>
            </p:nvGrpSpPr>
            <p:grpSpPr bwMode="auto">
              <a:xfrm>
                <a:off x="2275" y="3571"/>
                <a:ext cx="232" cy="250"/>
                <a:chOff x="2941" y="2425"/>
                <a:chExt cx="235" cy="250"/>
              </a:xfrm>
            </p:grpSpPr>
            <p:sp>
              <p:nvSpPr>
                <p:cNvPr id="85132" name="Rectangle 318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6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33" name="Text Box 319"/>
                <p:cNvSpPr txBox="1">
                  <a:spLocks noChangeArrowheads="1"/>
                </p:cNvSpPr>
                <p:nvPr/>
              </p:nvSpPr>
              <p:spPr bwMode="auto">
                <a:xfrm>
                  <a:off x="2941" y="2425"/>
                  <a:ext cx="23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D</a:t>
                  </a:r>
                  <a:endParaRPr lang="en-US" sz="2400"/>
                </a:p>
              </p:txBody>
            </p:sp>
          </p:grpSp>
        </p:grpSp>
        <p:grpSp>
          <p:nvGrpSpPr>
            <p:cNvPr id="104553" name="Group 320"/>
            <p:cNvGrpSpPr>
              <a:grpSpLocks/>
            </p:cNvGrpSpPr>
            <p:nvPr/>
          </p:nvGrpSpPr>
          <p:grpSpPr bwMode="auto">
            <a:xfrm>
              <a:off x="2195" y="3198"/>
              <a:ext cx="315" cy="250"/>
              <a:chOff x="2903" y="2884"/>
              <a:chExt cx="315" cy="250"/>
            </a:xfrm>
          </p:grpSpPr>
          <p:grpSp>
            <p:nvGrpSpPr>
              <p:cNvPr id="104572" name="Group 321"/>
              <p:cNvGrpSpPr>
                <a:grpSpLocks/>
              </p:cNvGrpSpPr>
              <p:nvPr/>
            </p:nvGrpSpPr>
            <p:grpSpPr bwMode="auto">
              <a:xfrm>
                <a:off x="2903" y="2938"/>
                <a:ext cx="315" cy="144"/>
                <a:chOff x="2903" y="2938"/>
                <a:chExt cx="315" cy="144"/>
              </a:xfrm>
            </p:grpSpPr>
            <p:sp>
              <p:nvSpPr>
                <p:cNvPr id="85121" name="Oval 322"/>
                <p:cNvSpPr>
                  <a:spLocks noChangeArrowheads="1"/>
                </p:cNvSpPr>
                <p:nvPr/>
              </p:nvSpPr>
              <p:spPr bwMode="auto">
                <a:xfrm>
                  <a:off x="2903" y="3001"/>
                  <a:ext cx="312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22" name="Line 323"/>
                <p:cNvSpPr>
                  <a:spLocks noChangeShapeType="1"/>
                </p:cNvSpPr>
                <p:nvPr/>
              </p:nvSpPr>
              <p:spPr bwMode="auto">
                <a:xfrm>
                  <a:off x="2903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85123" name="Line 324"/>
                <p:cNvSpPr>
                  <a:spLocks noChangeShapeType="1"/>
                </p:cNvSpPr>
                <p:nvPr/>
              </p:nvSpPr>
              <p:spPr bwMode="auto">
                <a:xfrm>
                  <a:off x="3215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85124" name="Rectangle 325"/>
                <p:cNvSpPr>
                  <a:spLocks noChangeArrowheads="1"/>
                </p:cNvSpPr>
                <p:nvPr/>
              </p:nvSpPr>
              <p:spPr bwMode="auto">
                <a:xfrm>
                  <a:off x="2903" y="2994"/>
                  <a:ext cx="309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85125" name="Oval 326"/>
                <p:cNvSpPr>
                  <a:spLocks noChangeArrowheads="1"/>
                </p:cNvSpPr>
                <p:nvPr/>
              </p:nvSpPr>
              <p:spPr bwMode="auto">
                <a:xfrm>
                  <a:off x="2906" y="2938"/>
                  <a:ext cx="312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573" name="Group 327"/>
              <p:cNvGrpSpPr>
                <a:grpSpLocks/>
              </p:cNvGrpSpPr>
              <p:nvPr/>
            </p:nvGrpSpPr>
            <p:grpSpPr bwMode="auto">
              <a:xfrm>
                <a:off x="2949" y="2884"/>
                <a:ext cx="232" cy="250"/>
                <a:chOff x="2940" y="2425"/>
                <a:chExt cx="235" cy="250"/>
              </a:xfrm>
            </p:grpSpPr>
            <p:sp>
              <p:nvSpPr>
                <p:cNvPr id="85119" name="Rectangle 328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6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20" name="Text Box 329"/>
                <p:cNvSpPr txBox="1">
                  <a:spLocks noChangeArrowheads="1"/>
                </p:cNvSpPr>
                <p:nvPr/>
              </p:nvSpPr>
              <p:spPr bwMode="auto">
                <a:xfrm>
                  <a:off x="2940" y="2425"/>
                  <a:ext cx="23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C</a:t>
                  </a:r>
                  <a:endParaRPr lang="en-US" sz="2400"/>
                </a:p>
              </p:txBody>
            </p:sp>
          </p:grpSp>
        </p:grpSp>
        <p:grpSp>
          <p:nvGrpSpPr>
            <p:cNvPr id="104554" name="Group 330"/>
            <p:cNvGrpSpPr>
              <a:grpSpLocks/>
            </p:cNvGrpSpPr>
            <p:nvPr/>
          </p:nvGrpSpPr>
          <p:grpSpPr bwMode="auto">
            <a:xfrm>
              <a:off x="2607" y="2916"/>
              <a:ext cx="316" cy="250"/>
              <a:chOff x="2217" y="2884"/>
              <a:chExt cx="316" cy="250"/>
            </a:xfrm>
          </p:grpSpPr>
          <p:sp>
            <p:nvSpPr>
              <p:cNvPr id="85109" name="Oval 331"/>
              <p:cNvSpPr>
                <a:spLocks noChangeArrowheads="1"/>
              </p:cNvSpPr>
              <p:nvPr/>
            </p:nvSpPr>
            <p:spPr bwMode="auto">
              <a:xfrm>
                <a:off x="2220" y="300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110" name="Line 332"/>
              <p:cNvSpPr>
                <a:spLocks noChangeShapeType="1"/>
              </p:cNvSpPr>
              <p:nvPr/>
            </p:nvSpPr>
            <p:spPr bwMode="auto">
              <a:xfrm>
                <a:off x="2220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5111" name="Line 333"/>
              <p:cNvSpPr>
                <a:spLocks noChangeShapeType="1"/>
              </p:cNvSpPr>
              <p:nvPr/>
            </p:nvSpPr>
            <p:spPr bwMode="auto">
              <a:xfrm>
                <a:off x="2533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5112" name="Rectangle 334"/>
              <p:cNvSpPr>
                <a:spLocks noChangeArrowheads="1"/>
              </p:cNvSpPr>
              <p:nvPr/>
            </p:nvSpPr>
            <p:spPr bwMode="auto">
              <a:xfrm>
                <a:off x="2220" y="299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85113" name="Oval 335"/>
              <p:cNvSpPr>
                <a:spLocks noChangeArrowheads="1"/>
              </p:cNvSpPr>
              <p:nvPr/>
            </p:nvSpPr>
            <p:spPr bwMode="auto">
              <a:xfrm>
                <a:off x="2217" y="293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4569" name="Group 336"/>
              <p:cNvGrpSpPr>
                <a:grpSpLocks/>
              </p:cNvGrpSpPr>
              <p:nvPr/>
            </p:nvGrpSpPr>
            <p:grpSpPr bwMode="auto">
              <a:xfrm>
                <a:off x="2270" y="2884"/>
                <a:ext cx="223" cy="250"/>
                <a:chOff x="2945" y="2425"/>
                <a:chExt cx="226" cy="250"/>
              </a:xfrm>
            </p:grpSpPr>
            <p:sp>
              <p:nvSpPr>
                <p:cNvPr id="85115" name="Rectangle 33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116" name="Text Box 338"/>
                <p:cNvSpPr txBox="1">
                  <a:spLocks noChangeArrowheads="1"/>
                </p:cNvSpPr>
                <p:nvPr/>
              </p:nvSpPr>
              <p:spPr bwMode="auto">
                <a:xfrm>
                  <a:off x="2945" y="2425"/>
                  <a:ext cx="22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B</a:t>
                  </a:r>
                  <a:endParaRPr lang="en-US" sz="2400"/>
                </a:p>
              </p:txBody>
            </p:sp>
          </p:grpSp>
        </p:grpSp>
        <p:sp>
          <p:nvSpPr>
            <p:cNvPr id="104555" name="Freeform 339"/>
            <p:cNvSpPr>
              <a:spLocks/>
            </p:cNvSpPr>
            <p:nvPr/>
          </p:nvSpPr>
          <p:spPr bwMode="auto">
            <a:xfrm flipH="1">
              <a:off x="2505" y="2819"/>
              <a:ext cx="198" cy="156"/>
            </a:xfrm>
            <a:custGeom>
              <a:avLst/>
              <a:gdLst>
                <a:gd name="T0" fmla="*/ 0 w 342"/>
                <a:gd name="T1" fmla="*/ 77 h 186"/>
                <a:gd name="T2" fmla="*/ 23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56" name="Freeform 340"/>
            <p:cNvSpPr>
              <a:spLocks/>
            </p:cNvSpPr>
            <p:nvPr/>
          </p:nvSpPr>
          <p:spPr bwMode="auto">
            <a:xfrm flipH="1" flipV="1">
              <a:off x="2484" y="3125"/>
              <a:ext cx="180" cy="141"/>
            </a:xfrm>
            <a:custGeom>
              <a:avLst/>
              <a:gdLst>
                <a:gd name="T0" fmla="*/ 0 w 342"/>
                <a:gd name="T1" fmla="*/ 46 h 186"/>
                <a:gd name="T2" fmla="*/ 14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57" name="Freeform 341"/>
            <p:cNvSpPr>
              <a:spLocks/>
            </p:cNvSpPr>
            <p:nvPr/>
          </p:nvSpPr>
          <p:spPr bwMode="auto">
            <a:xfrm flipV="1">
              <a:off x="2031" y="3107"/>
              <a:ext cx="204" cy="156"/>
            </a:xfrm>
            <a:custGeom>
              <a:avLst/>
              <a:gdLst>
                <a:gd name="T0" fmla="*/ 0 w 342"/>
                <a:gd name="T1" fmla="*/ 77 h 186"/>
                <a:gd name="T2" fmla="*/ 26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58" name="Freeform 342"/>
            <p:cNvSpPr>
              <a:spLocks/>
            </p:cNvSpPr>
            <p:nvPr/>
          </p:nvSpPr>
          <p:spPr bwMode="auto">
            <a:xfrm flipH="1" flipV="1">
              <a:off x="2400" y="3086"/>
              <a:ext cx="189" cy="153"/>
            </a:xfrm>
            <a:custGeom>
              <a:avLst/>
              <a:gdLst>
                <a:gd name="T0" fmla="*/ 0 w 342"/>
                <a:gd name="T1" fmla="*/ 71 h 186"/>
                <a:gd name="T2" fmla="*/ 18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59" name="Freeform 343"/>
            <p:cNvSpPr>
              <a:spLocks/>
            </p:cNvSpPr>
            <p:nvPr/>
          </p:nvSpPr>
          <p:spPr bwMode="auto">
            <a:xfrm flipH="1">
              <a:off x="2124" y="3083"/>
              <a:ext cx="174" cy="147"/>
            </a:xfrm>
            <a:custGeom>
              <a:avLst/>
              <a:gdLst>
                <a:gd name="T0" fmla="*/ 0 w 342"/>
                <a:gd name="T1" fmla="*/ 58 h 186"/>
                <a:gd name="T2" fmla="*/ 12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105" name="Text Box 344"/>
            <p:cNvSpPr txBox="1">
              <a:spLocks noChangeArrowheads="1"/>
            </p:cNvSpPr>
            <p:nvPr/>
          </p:nvSpPr>
          <p:spPr bwMode="auto">
            <a:xfrm>
              <a:off x="1729" y="3612"/>
              <a:ext cx="1383" cy="4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rgbClr val="000099"/>
                  </a:solidFill>
                  <a:latin typeface="Gill Sans MT" pitchFamily="34" charset="0"/>
                </a:rPr>
                <a:t>given these costs,</a:t>
              </a:r>
            </a:p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rgbClr val="000099"/>
                  </a:solidFill>
                  <a:latin typeface="Gill Sans MT" pitchFamily="34" charset="0"/>
                </a:rPr>
                <a:t>find new routing….</a:t>
              </a:r>
            </a:p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rgbClr val="000099"/>
                  </a:solidFill>
                  <a:latin typeface="Gill Sans MT" pitchFamily="34" charset="0"/>
                </a:rPr>
                <a:t>resulting in new costs</a:t>
              </a:r>
            </a:p>
          </p:txBody>
        </p:sp>
        <p:sp>
          <p:nvSpPr>
            <p:cNvPr id="85106" name="Line 345"/>
            <p:cNvSpPr>
              <a:spLocks noChangeShapeType="1"/>
            </p:cNvSpPr>
            <p:nvPr/>
          </p:nvSpPr>
          <p:spPr bwMode="auto">
            <a:xfrm flipV="1">
              <a:off x="2358" y="3407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107" name="Line 346"/>
            <p:cNvSpPr>
              <a:spLocks noChangeShapeType="1"/>
            </p:cNvSpPr>
            <p:nvPr/>
          </p:nvSpPr>
          <p:spPr bwMode="auto">
            <a:xfrm flipV="1">
              <a:off x="1938" y="3119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108" name="Line 347"/>
            <p:cNvSpPr>
              <a:spLocks noChangeShapeType="1"/>
            </p:cNvSpPr>
            <p:nvPr/>
          </p:nvSpPr>
          <p:spPr bwMode="auto">
            <a:xfrm flipV="1">
              <a:off x="2778" y="3122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721124" name="Freeform 228"/>
          <p:cNvSpPr>
            <a:spLocks/>
          </p:cNvSpPr>
          <p:nvPr/>
        </p:nvSpPr>
        <p:spPr bwMode="auto">
          <a:xfrm>
            <a:off x="5219700" y="4332288"/>
            <a:ext cx="1181100" cy="952500"/>
          </a:xfrm>
          <a:custGeom>
            <a:avLst/>
            <a:gdLst>
              <a:gd name="T0" fmla="*/ 0 w 744"/>
              <a:gd name="T1" fmla="*/ 2147483647 h 600"/>
              <a:gd name="T2" fmla="*/ 2147483647 w 744"/>
              <a:gd name="T3" fmla="*/ 2147483647 h 600"/>
              <a:gd name="T4" fmla="*/ 2147483647 w 744"/>
              <a:gd name="T5" fmla="*/ 2147483647 h 600"/>
              <a:gd name="T6" fmla="*/ 2147483647 w 744"/>
              <a:gd name="T7" fmla="*/ 2147483647 h 600"/>
              <a:gd name="T8" fmla="*/ 2147483647 w 744"/>
              <a:gd name="T9" fmla="*/ 0 h 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44" h="600">
                <a:moveTo>
                  <a:pt x="0" y="294"/>
                </a:moveTo>
                <a:lnTo>
                  <a:pt x="387" y="600"/>
                </a:lnTo>
                <a:lnTo>
                  <a:pt x="744" y="304"/>
                </a:lnTo>
                <a:lnTo>
                  <a:pt x="429" y="66"/>
                </a:lnTo>
                <a:lnTo>
                  <a:pt x="354" y="0"/>
                </a:lnTo>
              </a:path>
            </a:pathLst>
          </a:custGeom>
          <a:noFill/>
          <a:ln w="57150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721244" name="Group 348"/>
          <p:cNvGrpSpPr>
            <a:grpSpLocks/>
          </p:cNvGrpSpPr>
          <p:nvPr/>
        </p:nvGrpSpPr>
        <p:grpSpPr bwMode="auto">
          <a:xfrm>
            <a:off x="5137150" y="4410075"/>
            <a:ext cx="1493838" cy="990600"/>
            <a:chOff x="-186" y="1184"/>
            <a:chExt cx="941" cy="624"/>
          </a:xfrm>
        </p:grpSpPr>
        <p:sp>
          <p:nvSpPr>
            <p:cNvPr id="85088" name="Text Box 270"/>
            <p:cNvSpPr txBox="1">
              <a:spLocks noChangeArrowheads="1"/>
            </p:cNvSpPr>
            <p:nvPr/>
          </p:nvSpPr>
          <p:spPr bwMode="auto">
            <a:xfrm>
              <a:off x="-186" y="1199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85089" name="Text Box 274"/>
            <p:cNvSpPr txBox="1">
              <a:spLocks noChangeArrowheads="1"/>
            </p:cNvSpPr>
            <p:nvPr/>
          </p:nvSpPr>
          <p:spPr bwMode="auto">
            <a:xfrm>
              <a:off x="450" y="1184"/>
              <a:ext cx="30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400" smtClean="0"/>
                <a:t>2+e</a:t>
              </a:r>
            </a:p>
          </p:txBody>
        </p:sp>
        <p:sp>
          <p:nvSpPr>
            <p:cNvPr id="85090" name="Text Box 275"/>
            <p:cNvSpPr txBox="1">
              <a:spLocks noChangeArrowheads="1"/>
            </p:cNvSpPr>
            <p:nvPr/>
          </p:nvSpPr>
          <p:spPr bwMode="auto">
            <a:xfrm>
              <a:off x="340" y="1616"/>
              <a:ext cx="30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400" smtClean="0"/>
                <a:t>1+e</a:t>
              </a:r>
            </a:p>
          </p:txBody>
        </p:sp>
        <p:sp>
          <p:nvSpPr>
            <p:cNvPr id="85091" name="Text Box 276"/>
            <p:cNvSpPr txBox="1">
              <a:spLocks noChangeArrowheads="1"/>
            </p:cNvSpPr>
            <p:nvPr/>
          </p:nvSpPr>
          <p:spPr bwMode="auto">
            <a:xfrm>
              <a:off x="-132" y="1580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/>
                <a:t>1</a:t>
              </a:r>
            </a:p>
          </p:txBody>
        </p:sp>
        <p:sp>
          <p:nvSpPr>
            <p:cNvPr id="85092" name="Text Box 279"/>
            <p:cNvSpPr txBox="1">
              <a:spLocks noChangeArrowheads="1"/>
            </p:cNvSpPr>
            <p:nvPr/>
          </p:nvSpPr>
          <p:spPr bwMode="auto">
            <a:xfrm>
              <a:off x="79" y="1436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85093" name="Text Box 280"/>
            <p:cNvSpPr txBox="1">
              <a:spLocks noChangeArrowheads="1"/>
            </p:cNvSpPr>
            <p:nvPr/>
          </p:nvSpPr>
          <p:spPr bwMode="auto">
            <a:xfrm>
              <a:off x="261" y="1430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/>
                <a:t>0</a:t>
              </a:r>
            </a:p>
          </p:txBody>
        </p:sp>
      </p:grpSp>
      <p:grpSp>
        <p:nvGrpSpPr>
          <p:cNvPr id="721245" name="Group 349"/>
          <p:cNvGrpSpPr>
            <a:grpSpLocks/>
          </p:cNvGrpSpPr>
          <p:nvPr/>
        </p:nvGrpSpPr>
        <p:grpSpPr bwMode="auto">
          <a:xfrm>
            <a:off x="6967538" y="4195763"/>
            <a:ext cx="2195512" cy="2293937"/>
            <a:chOff x="1729" y="2639"/>
            <a:chExt cx="1383" cy="1445"/>
          </a:xfrm>
        </p:grpSpPr>
        <p:sp>
          <p:nvSpPr>
            <p:cNvPr id="104495" name="Freeform 350"/>
            <p:cNvSpPr>
              <a:spLocks/>
            </p:cNvSpPr>
            <p:nvPr/>
          </p:nvSpPr>
          <p:spPr bwMode="auto">
            <a:xfrm>
              <a:off x="1752" y="2639"/>
              <a:ext cx="1225" cy="854"/>
            </a:xfrm>
            <a:custGeom>
              <a:avLst/>
              <a:gdLst>
                <a:gd name="T0" fmla="*/ 0 w 1225"/>
                <a:gd name="T1" fmla="*/ 387 h 854"/>
                <a:gd name="T2" fmla="*/ 168 w 1225"/>
                <a:gd name="T3" fmla="*/ 162 h 854"/>
                <a:gd name="T4" fmla="*/ 486 w 1225"/>
                <a:gd name="T5" fmla="*/ 18 h 854"/>
                <a:gd name="T6" fmla="*/ 822 w 1225"/>
                <a:gd name="T7" fmla="*/ 30 h 854"/>
                <a:gd name="T8" fmla="*/ 1152 w 1225"/>
                <a:gd name="T9" fmla="*/ 267 h 854"/>
                <a:gd name="T10" fmla="*/ 1188 w 1225"/>
                <a:gd name="T11" fmla="*/ 537 h 854"/>
                <a:gd name="T12" fmla="*/ 927 w 1225"/>
                <a:gd name="T13" fmla="*/ 780 h 854"/>
                <a:gd name="T14" fmla="*/ 447 w 1225"/>
                <a:gd name="T15" fmla="*/ 837 h 854"/>
                <a:gd name="T16" fmla="*/ 177 w 1225"/>
                <a:gd name="T17" fmla="*/ 675 h 854"/>
                <a:gd name="T18" fmla="*/ 0 w 1225"/>
                <a:gd name="T19" fmla="*/ 387 h 8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25" h="854">
                  <a:moveTo>
                    <a:pt x="0" y="387"/>
                  </a:moveTo>
                  <a:cubicBezTo>
                    <a:pt x="0" y="243"/>
                    <a:pt x="87" y="223"/>
                    <a:pt x="168" y="162"/>
                  </a:cubicBezTo>
                  <a:cubicBezTo>
                    <a:pt x="249" y="101"/>
                    <a:pt x="377" y="40"/>
                    <a:pt x="486" y="18"/>
                  </a:cubicBezTo>
                  <a:cubicBezTo>
                    <a:pt x="615" y="6"/>
                    <a:pt x="684" y="0"/>
                    <a:pt x="822" y="30"/>
                  </a:cubicBezTo>
                  <a:cubicBezTo>
                    <a:pt x="960" y="60"/>
                    <a:pt x="1099" y="169"/>
                    <a:pt x="1152" y="267"/>
                  </a:cubicBezTo>
                  <a:cubicBezTo>
                    <a:pt x="1213" y="351"/>
                    <a:pt x="1225" y="452"/>
                    <a:pt x="1188" y="537"/>
                  </a:cubicBezTo>
                  <a:cubicBezTo>
                    <a:pt x="1151" y="622"/>
                    <a:pt x="1050" y="730"/>
                    <a:pt x="927" y="780"/>
                  </a:cubicBezTo>
                  <a:cubicBezTo>
                    <a:pt x="804" y="830"/>
                    <a:pt x="572" y="854"/>
                    <a:pt x="447" y="837"/>
                  </a:cubicBezTo>
                  <a:cubicBezTo>
                    <a:pt x="322" y="820"/>
                    <a:pt x="251" y="750"/>
                    <a:pt x="177" y="675"/>
                  </a:cubicBezTo>
                  <a:cubicBezTo>
                    <a:pt x="103" y="600"/>
                    <a:pt x="0" y="531"/>
                    <a:pt x="0" y="387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96" name="Freeform 351"/>
            <p:cNvSpPr>
              <a:spLocks/>
            </p:cNvSpPr>
            <p:nvPr/>
          </p:nvSpPr>
          <p:spPr bwMode="auto">
            <a:xfrm>
              <a:off x="2010" y="2852"/>
              <a:ext cx="246" cy="132"/>
            </a:xfrm>
            <a:custGeom>
              <a:avLst/>
              <a:gdLst>
                <a:gd name="T0" fmla="*/ 0 w 342"/>
                <a:gd name="T1" fmla="*/ 34 h 186"/>
                <a:gd name="T2" fmla="*/ 65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4497" name="Group 352"/>
            <p:cNvGrpSpPr>
              <a:grpSpLocks/>
            </p:cNvGrpSpPr>
            <p:nvPr/>
          </p:nvGrpSpPr>
          <p:grpSpPr bwMode="auto">
            <a:xfrm>
              <a:off x="2203" y="2652"/>
              <a:ext cx="316" cy="250"/>
              <a:chOff x="1747" y="3190"/>
              <a:chExt cx="316" cy="250"/>
            </a:xfrm>
          </p:grpSpPr>
          <p:sp>
            <p:nvSpPr>
              <p:cNvPr id="85080" name="Oval 353"/>
              <p:cNvSpPr>
                <a:spLocks noChangeArrowheads="1"/>
              </p:cNvSpPr>
              <p:nvPr/>
            </p:nvSpPr>
            <p:spPr bwMode="auto">
              <a:xfrm>
                <a:off x="1750" y="3308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81" name="Line 354"/>
              <p:cNvSpPr>
                <a:spLocks noChangeShapeType="1"/>
              </p:cNvSpPr>
              <p:nvPr/>
            </p:nvSpPr>
            <p:spPr bwMode="auto">
              <a:xfrm>
                <a:off x="1750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5082" name="Line 355"/>
              <p:cNvSpPr>
                <a:spLocks noChangeShapeType="1"/>
              </p:cNvSpPr>
              <p:nvPr/>
            </p:nvSpPr>
            <p:spPr bwMode="auto">
              <a:xfrm>
                <a:off x="2063" y="3301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5083" name="Rectangle 356"/>
              <p:cNvSpPr>
                <a:spLocks noChangeArrowheads="1"/>
              </p:cNvSpPr>
              <p:nvPr/>
            </p:nvSpPr>
            <p:spPr bwMode="auto">
              <a:xfrm>
                <a:off x="1750" y="3301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85084" name="Oval 357"/>
              <p:cNvSpPr>
                <a:spLocks noChangeArrowheads="1"/>
              </p:cNvSpPr>
              <p:nvPr/>
            </p:nvSpPr>
            <p:spPr bwMode="auto">
              <a:xfrm>
                <a:off x="1747" y="3242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4540" name="Group 358"/>
              <p:cNvGrpSpPr>
                <a:grpSpLocks/>
              </p:cNvGrpSpPr>
              <p:nvPr/>
            </p:nvGrpSpPr>
            <p:grpSpPr bwMode="auto">
              <a:xfrm>
                <a:off x="1790" y="3190"/>
                <a:ext cx="223" cy="250"/>
                <a:chOff x="2945" y="2425"/>
                <a:chExt cx="226" cy="250"/>
              </a:xfrm>
            </p:grpSpPr>
            <p:sp>
              <p:nvSpPr>
                <p:cNvPr id="85086" name="Rectangle 359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087" name="Text Box 360"/>
                <p:cNvSpPr txBox="1">
                  <a:spLocks noChangeArrowheads="1"/>
                </p:cNvSpPr>
                <p:nvPr/>
              </p:nvSpPr>
              <p:spPr bwMode="auto">
                <a:xfrm>
                  <a:off x="2945" y="2425"/>
                  <a:ext cx="22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A</a:t>
                  </a:r>
                  <a:endParaRPr lang="en-US" sz="2400"/>
                </a:p>
              </p:txBody>
            </p:sp>
          </p:grpSp>
        </p:grpSp>
        <p:grpSp>
          <p:nvGrpSpPr>
            <p:cNvPr id="104498" name="Group 361"/>
            <p:cNvGrpSpPr>
              <a:grpSpLocks/>
            </p:cNvGrpSpPr>
            <p:nvPr/>
          </p:nvGrpSpPr>
          <p:grpSpPr bwMode="auto">
            <a:xfrm>
              <a:off x="1795" y="2907"/>
              <a:ext cx="316" cy="250"/>
              <a:chOff x="2221" y="3571"/>
              <a:chExt cx="316" cy="250"/>
            </a:xfrm>
          </p:grpSpPr>
          <p:sp>
            <p:nvSpPr>
              <p:cNvPr id="85072" name="Oval 362"/>
              <p:cNvSpPr>
                <a:spLocks noChangeArrowheads="1"/>
              </p:cNvSpPr>
              <p:nvPr/>
            </p:nvSpPr>
            <p:spPr bwMode="auto">
              <a:xfrm>
                <a:off x="2224" y="369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73" name="Line 363"/>
              <p:cNvSpPr>
                <a:spLocks noChangeShapeType="1"/>
              </p:cNvSpPr>
              <p:nvPr/>
            </p:nvSpPr>
            <p:spPr bwMode="auto">
              <a:xfrm>
                <a:off x="2224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5074" name="Line 364"/>
              <p:cNvSpPr>
                <a:spLocks noChangeShapeType="1"/>
              </p:cNvSpPr>
              <p:nvPr/>
            </p:nvSpPr>
            <p:spPr bwMode="auto">
              <a:xfrm>
                <a:off x="2537" y="368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5075" name="Rectangle 365"/>
              <p:cNvSpPr>
                <a:spLocks noChangeArrowheads="1"/>
              </p:cNvSpPr>
              <p:nvPr/>
            </p:nvSpPr>
            <p:spPr bwMode="auto">
              <a:xfrm>
                <a:off x="2224" y="368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85076" name="Oval 366"/>
              <p:cNvSpPr>
                <a:spLocks noChangeArrowheads="1"/>
              </p:cNvSpPr>
              <p:nvPr/>
            </p:nvSpPr>
            <p:spPr bwMode="auto">
              <a:xfrm>
                <a:off x="2221" y="362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4532" name="Group 367"/>
              <p:cNvGrpSpPr>
                <a:grpSpLocks/>
              </p:cNvGrpSpPr>
              <p:nvPr/>
            </p:nvGrpSpPr>
            <p:grpSpPr bwMode="auto">
              <a:xfrm>
                <a:off x="2275" y="3571"/>
                <a:ext cx="232" cy="250"/>
                <a:chOff x="2941" y="2425"/>
                <a:chExt cx="235" cy="250"/>
              </a:xfrm>
            </p:grpSpPr>
            <p:sp>
              <p:nvSpPr>
                <p:cNvPr id="85078" name="Rectangle 368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6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079" name="Text Box 369"/>
                <p:cNvSpPr txBox="1">
                  <a:spLocks noChangeArrowheads="1"/>
                </p:cNvSpPr>
                <p:nvPr/>
              </p:nvSpPr>
              <p:spPr bwMode="auto">
                <a:xfrm>
                  <a:off x="2941" y="2425"/>
                  <a:ext cx="23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D</a:t>
                  </a:r>
                  <a:endParaRPr lang="en-US" sz="2400"/>
                </a:p>
              </p:txBody>
            </p:sp>
          </p:grpSp>
        </p:grpSp>
        <p:grpSp>
          <p:nvGrpSpPr>
            <p:cNvPr id="104499" name="Group 370"/>
            <p:cNvGrpSpPr>
              <a:grpSpLocks/>
            </p:cNvGrpSpPr>
            <p:nvPr/>
          </p:nvGrpSpPr>
          <p:grpSpPr bwMode="auto">
            <a:xfrm>
              <a:off x="2195" y="3198"/>
              <a:ext cx="315" cy="250"/>
              <a:chOff x="2903" y="2884"/>
              <a:chExt cx="315" cy="250"/>
            </a:xfrm>
          </p:grpSpPr>
          <p:grpSp>
            <p:nvGrpSpPr>
              <p:cNvPr id="104518" name="Group 371"/>
              <p:cNvGrpSpPr>
                <a:grpSpLocks/>
              </p:cNvGrpSpPr>
              <p:nvPr/>
            </p:nvGrpSpPr>
            <p:grpSpPr bwMode="auto">
              <a:xfrm>
                <a:off x="2903" y="2938"/>
                <a:ext cx="315" cy="144"/>
                <a:chOff x="2903" y="2938"/>
                <a:chExt cx="315" cy="144"/>
              </a:xfrm>
            </p:grpSpPr>
            <p:sp>
              <p:nvSpPr>
                <p:cNvPr id="85067" name="Oval 372"/>
                <p:cNvSpPr>
                  <a:spLocks noChangeArrowheads="1"/>
                </p:cNvSpPr>
                <p:nvPr/>
              </p:nvSpPr>
              <p:spPr bwMode="auto">
                <a:xfrm>
                  <a:off x="2903" y="3001"/>
                  <a:ext cx="312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068" name="Line 373"/>
                <p:cNvSpPr>
                  <a:spLocks noChangeShapeType="1"/>
                </p:cNvSpPr>
                <p:nvPr/>
              </p:nvSpPr>
              <p:spPr bwMode="auto">
                <a:xfrm>
                  <a:off x="2903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85069" name="Line 374"/>
                <p:cNvSpPr>
                  <a:spLocks noChangeShapeType="1"/>
                </p:cNvSpPr>
                <p:nvPr/>
              </p:nvSpPr>
              <p:spPr bwMode="auto">
                <a:xfrm>
                  <a:off x="3215" y="2994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85070" name="Rectangle 375"/>
                <p:cNvSpPr>
                  <a:spLocks noChangeArrowheads="1"/>
                </p:cNvSpPr>
                <p:nvPr/>
              </p:nvSpPr>
              <p:spPr bwMode="auto">
                <a:xfrm>
                  <a:off x="2903" y="2994"/>
                  <a:ext cx="309" cy="49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85071" name="Oval 376"/>
                <p:cNvSpPr>
                  <a:spLocks noChangeArrowheads="1"/>
                </p:cNvSpPr>
                <p:nvPr/>
              </p:nvSpPr>
              <p:spPr bwMode="auto">
                <a:xfrm>
                  <a:off x="2906" y="2938"/>
                  <a:ext cx="312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519" name="Group 377"/>
              <p:cNvGrpSpPr>
                <a:grpSpLocks/>
              </p:cNvGrpSpPr>
              <p:nvPr/>
            </p:nvGrpSpPr>
            <p:grpSpPr bwMode="auto">
              <a:xfrm>
                <a:off x="2949" y="2884"/>
                <a:ext cx="232" cy="250"/>
                <a:chOff x="2940" y="2425"/>
                <a:chExt cx="235" cy="250"/>
              </a:xfrm>
            </p:grpSpPr>
            <p:sp>
              <p:nvSpPr>
                <p:cNvPr id="85065" name="Rectangle 378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6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066" name="Text Box 379"/>
                <p:cNvSpPr txBox="1">
                  <a:spLocks noChangeArrowheads="1"/>
                </p:cNvSpPr>
                <p:nvPr/>
              </p:nvSpPr>
              <p:spPr bwMode="auto">
                <a:xfrm>
                  <a:off x="2940" y="2425"/>
                  <a:ext cx="235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C</a:t>
                  </a:r>
                  <a:endParaRPr lang="en-US" sz="2400"/>
                </a:p>
              </p:txBody>
            </p:sp>
          </p:grpSp>
        </p:grpSp>
        <p:grpSp>
          <p:nvGrpSpPr>
            <p:cNvPr id="104500" name="Group 380"/>
            <p:cNvGrpSpPr>
              <a:grpSpLocks/>
            </p:cNvGrpSpPr>
            <p:nvPr/>
          </p:nvGrpSpPr>
          <p:grpSpPr bwMode="auto">
            <a:xfrm>
              <a:off x="2607" y="2916"/>
              <a:ext cx="316" cy="250"/>
              <a:chOff x="2217" y="2884"/>
              <a:chExt cx="316" cy="250"/>
            </a:xfrm>
          </p:grpSpPr>
          <p:sp>
            <p:nvSpPr>
              <p:cNvPr id="85055" name="Oval 381"/>
              <p:cNvSpPr>
                <a:spLocks noChangeArrowheads="1"/>
              </p:cNvSpPr>
              <p:nvPr/>
            </p:nvSpPr>
            <p:spPr bwMode="auto">
              <a:xfrm>
                <a:off x="2220" y="3005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056" name="Line 382"/>
              <p:cNvSpPr>
                <a:spLocks noChangeShapeType="1"/>
              </p:cNvSpPr>
              <p:nvPr/>
            </p:nvSpPr>
            <p:spPr bwMode="auto">
              <a:xfrm>
                <a:off x="2220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5057" name="Line 383"/>
              <p:cNvSpPr>
                <a:spLocks noChangeShapeType="1"/>
              </p:cNvSpPr>
              <p:nvPr/>
            </p:nvSpPr>
            <p:spPr bwMode="auto">
              <a:xfrm>
                <a:off x="2533" y="299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5058" name="Rectangle 384"/>
              <p:cNvSpPr>
                <a:spLocks noChangeArrowheads="1"/>
              </p:cNvSpPr>
              <p:nvPr/>
            </p:nvSpPr>
            <p:spPr bwMode="auto">
              <a:xfrm>
                <a:off x="2220" y="2998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85059" name="Oval 385"/>
              <p:cNvSpPr>
                <a:spLocks noChangeArrowheads="1"/>
              </p:cNvSpPr>
              <p:nvPr/>
            </p:nvSpPr>
            <p:spPr bwMode="auto">
              <a:xfrm>
                <a:off x="2217" y="293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4515" name="Group 386"/>
              <p:cNvGrpSpPr>
                <a:grpSpLocks/>
              </p:cNvGrpSpPr>
              <p:nvPr/>
            </p:nvGrpSpPr>
            <p:grpSpPr bwMode="auto">
              <a:xfrm>
                <a:off x="2270" y="2884"/>
                <a:ext cx="223" cy="250"/>
                <a:chOff x="2945" y="2425"/>
                <a:chExt cx="226" cy="250"/>
              </a:xfrm>
            </p:grpSpPr>
            <p:sp>
              <p:nvSpPr>
                <p:cNvPr id="85061" name="Rectangle 38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062" name="Text Box 388"/>
                <p:cNvSpPr txBox="1">
                  <a:spLocks noChangeArrowheads="1"/>
                </p:cNvSpPr>
                <p:nvPr/>
              </p:nvSpPr>
              <p:spPr bwMode="auto">
                <a:xfrm>
                  <a:off x="2945" y="2425"/>
                  <a:ext cx="226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B</a:t>
                  </a:r>
                  <a:endParaRPr lang="en-US" sz="2400"/>
                </a:p>
              </p:txBody>
            </p:sp>
          </p:grpSp>
        </p:grpSp>
        <p:sp>
          <p:nvSpPr>
            <p:cNvPr id="104501" name="Freeform 389"/>
            <p:cNvSpPr>
              <a:spLocks/>
            </p:cNvSpPr>
            <p:nvPr/>
          </p:nvSpPr>
          <p:spPr bwMode="auto">
            <a:xfrm flipH="1">
              <a:off x="2505" y="2819"/>
              <a:ext cx="198" cy="156"/>
            </a:xfrm>
            <a:custGeom>
              <a:avLst/>
              <a:gdLst>
                <a:gd name="T0" fmla="*/ 0 w 342"/>
                <a:gd name="T1" fmla="*/ 77 h 186"/>
                <a:gd name="T2" fmla="*/ 23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02" name="Freeform 390"/>
            <p:cNvSpPr>
              <a:spLocks/>
            </p:cNvSpPr>
            <p:nvPr/>
          </p:nvSpPr>
          <p:spPr bwMode="auto">
            <a:xfrm flipH="1" flipV="1">
              <a:off x="2484" y="3125"/>
              <a:ext cx="180" cy="141"/>
            </a:xfrm>
            <a:custGeom>
              <a:avLst/>
              <a:gdLst>
                <a:gd name="T0" fmla="*/ 0 w 342"/>
                <a:gd name="T1" fmla="*/ 46 h 186"/>
                <a:gd name="T2" fmla="*/ 14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03" name="Freeform 391"/>
            <p:cNvSpPr>
              <a:spLocks/>
            </p:cNvSpPr>
            <p:nvPr/>
          </p:nvSpPr>
          <p:spPr bwMode="auto">
            <a:xfrm flipV="1">
              <a:off x="2031" y="3107"/>
              <a:ext cx="204" cy="156"/>
            </a:xfrm>
            <a:custGeom>
              <a:avLst/>
              <a:gdLst>
                <a:gd name="T0" fmla="*/ 0 w 342"/>
                <a:gd name="T1" fmla="*/ 77 h 186"/>
                <a:gd name="T2" fmla="*/ 26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04" name="Freeform 392"/>
            <p:cNvSpPr>
              <a:spLocks/>
            </p:cNvSpPr>
            <p:nvPr/>
          </p:nvSpPr>
          <p:spPr bwMode="auto">
            <a:xfrm flipH="1" flipV="1">
              <a:off x="2400" y="3086"/>
              <a:ext cx="189" cy="153"/>
            </a:xfrm>
            <a:custGeom>
              <a:avLst/>
              <a:gdLst>
                <a:gd name="T0" fmla="*/ 0 w 342"/>
                <a:gd name="T1" fmla="*/ 71 h 186"/>
                <a:gd name="T2" fmla="*/ 18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05" name="Freeform 393"/>
            <p:cNvSpPr>
              <a:spLocks/>
            </p:cNvSpPr>
            <p:nvPr/>
          </p:nvSpPr>
          <p:spPr bwMode="auto">
            <a:xfrm flipH="1">
              <a:off x="2124" y="3083"/>
              <a:ext cx="174" cy="147"/>
            </a:xfrm>
            <a:custGeom>
              <a:avLst/>
              <a:gdLst>
                <a:gd name="T0" fmla="*/ 0 w 342"/>
                <a:gd name="T1" fmla="*/ 58 h 186"/>
                <a:gd name="T2" fmla="*/ 12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051" name="Text Box 394"/>
            <p:cNvSpPr txBox="1">
              <a:spLocks noChangeArrowheads="1"/>
            </p:cNvSpPr>
            <p:nvPr/>
          </p:nvSpPr>
          <p:spPr bwMode="auto">
            <a:xfrm>
              <a:off x="1729" y="3612"/>
              <a:ext cx="1383" cy="4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rgbClr val="000099"/>
                  </a:solidFill>
                  <a:latin typeface="Gill Sans MT" pitchFamily="34" charset="0"/>
                </a:rPr>
                <a:t>given these costs,</a:t>
              </a:r>
            </a:p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rgbClr val="000099"/>
                  </a:solidFill>
                  <a:latin typeface="Gill Sans MT" pitchFamily="34" charset="0"/>
                </a:rPr>
                <a:t>find new routing….</a:t>
              </a:r>
            </a:p>
            <a:p>
              <a:pPr algn="ctr">
                <a:lnSpc>
                  <a:spcPct val="80000"/>
                </a:lnSpc>
              </a:pPr>
              <a:r>
                <a:rPr lang="en-US" dirty="0">
                  <a:solidFill>
                    <a:srgbClr val="000099"/>
                  </a:solidFill>
                  <a:latin typeface="Gill Sans MT" pitchFamily="34" charset="0"/>
                </a:rPr>
                <a:t>resulting in new costs</a:t>
              </a:r>
            </a:p>
          </p:txBody>
        </p:sp>
        <p:sp>
          <p:nvSpPr>
            <p:cNvPr id="85052" name="Line 395"/>
            <p:cNvSpPr>
              <a:spLocks noChangeShapeType="1"/>
            </p:cNvSpPr>
            <p:nvPr/>
          </p:nvSpPr>
          <p:spPr bwMode="auto">
            <a:xfrm flipV="1">
              <a:off x="2358" y="3407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53" name="Line 396"/>
            <p:cNvSpPr>
              <a:spLocks noChangeShapeType="1"/>
            </p:cNvSpPr>
            <p:nvPr/>
          </p:nvSpPr>
          <p:spPr bwMode="auto">
            <a:xfrm flipV="1">
              <a:off x="1938" y="3119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85054" name="Line 397"/>
            <p:cNvSpPr>
              <a:spLocks noChangeShapeType="1"/>
            </p:cNvSpPr>
            <p:nvPr/>
          </p:nvSpPr>
          <p:spPr bwMode="auto">
            <a:xfrm flipV="1">
              <a:off x="2778" y="3122"/>
              <a:ext cx="0" cy="156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721294" name="Freeform 398"/>
          <p:cNvSpPr>
            <a:spLocks/>
          </p:cNvSpPr>
          <p:nvPr/>
        </p:nvSpPr>
        <p:spPr bwMode="auto">
          <a:xfrm>
            <a:off x="7366000" y="4397375"/>
            <a:ext cx="1193800" cy="866775"/>
          </a:xfrm>
          <a:custGeom>
            <a:avLst/>
            <a:gdLst>
              <a:gd name="T0" fmla="*/ 2147483647 w 752"/>
              <a:gd name="T1" fmla="*/ 2147483647 h 546"/>
              <a:gd name="T2" fmla="*/ 2147483647 w 752"/>
              <a:gd name="T3" fmla="*/ 2147483647 h 546"/>
              <a:gd name="T4" fmla="*/ 0 w 752"/>
              <a:gd name="T5" fmla="*/ 2147483647 h 546"/>
              <a:gd name="T6" fmla="*/ 2147483647 w 752"/>
              <a:gd name="T7" fmla="*/ 0 h 54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52" h="546">
                <a:moveTo>
                  <a:pt x="752" y="264"/>
                </a:moveTo>
                <a:lnTo>
                  <a:pt x="383" y="546"/>
                </a:lnTo>
                <a:lnTo>
                  <a:pt x="0" y="248"/>
                </a:lnTo>
                <a:lnTo>
                  <a:pt x="383" y="0"/>
                </a:lnTo>
              </a:path>
            </a:pathLst>
          </a:custGeom>
          <a:noFill/>
          <a:ln w="57150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721295" name="Group 399"/>
          <p:cNvGrpSpPr>
            <a:grpSpLocks/>
          </p:cNvGrpSpPr>
          <p:nvPr/>
        </p:nvGrpSpPr>
        <p:grpSpPr bwMode="auto">
          <a:xfrm>
            <a:off x="7191375" y="4383088"/>
            <a:ext cx="1430338" cy="966787"/>
            <a:chOff x="1870" y="2772"/>
            <a:chExt cx="901" cy="609"/>
          </a:xfrm>
        </p:grpSpPr>
        <p:sp>
          <p:nvSpPr>
            <p:cNvPr id="85034" name="Text Box 400"/>
            <p:cNvSpPr txBox="1">
              <a:spLocks noChangeArrowheads="1"/>
            </p:cNvSpPr>
            <p:nvPr/>
          </p:nvSpPr>
          <p:spPr bwMode="auto">
            <a:xfrm>
              <a:off x="1870" y="2772"/>
              <a:ext cx="30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400" smtClean="0"/>
                <a:t>2+e</a:t>
              </a:r>
            </a:p>
          </p:txBody>
        </p:sp>
        <p:sp>
          <p:nvSpPr>
            <p:cNvPr id="85035" name="Text Box 401"/>
            <p:cNvSpPr txBox="1">
              <a:spLocks noChangeArrowheads="1"/>
            </p:cNvSpPr>
            <p:nvPr/>
          </p:nvSpPr>
          <p:spPr bwMode="auto">
            <a:xfrm>
              <a:off x="2593" y="2793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85036" name="Text Box 402"/>
            <p:cNvSpPr txBox="1">
              <a:spLocks noChangeArrowheads="1"/>
            </p:cNvSpPr>
            <p:nvPr/>
          </p:nvSpPr>
          <p:spPr bwMode="auto">
            <a:xfrm>
              <a:off x="2501" y="3189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85037" name="Text Box 403"/>
            <p:cNvSpPr txBox="1">
              <a:spLocks noChangeArrowheads="1"/>
            </p:cNvSpPr>
            <p:nvPr/>
          </p:nvSpPr>
          <p:spPr bwMode="auto">
            <a:xfrm>
              <a:off x="1987" y="3153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/>
                <a:t>0</a:t>
              </a:r>
            </a:p>
          </p:txBody>
        </p:sp>
        <p:sp>
          <p:nvSpPr>
            <p:cNvPr id="85038" name="Text Box 404"/>
            <p:cNvSpPr txBox="1">
              <a:spLocks noChangeArrowheads="1"/>
            </p:cNvSpPr>
            <p:nvPr/>
          </p:nvSpPr>
          <p:spPr bwMode="auto">
            <a:xfrm>
              <a:off x="2135" y="3009"/>
              <a:ext cx="30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defRPr/>
              </a:pPr>
              <a:r>
                <a:rPr lang="en-US" sz="1400" smtClean="0"/>
                <a:t>1+e</a:t>
              </a:r>
            </a:p>
          </p:txBody>
        </p:sp>
        <p:sp>
          <p:nvSpPr>
            <p:cNvPr id="85039" name="Text Box 405"/>
            <p:cNvSpPr txBox="1">
              <a:spLocks noChangeArrowheads="1"/>
            </p:cNvSpPr>
            <p:nvPr/>
          </p:nvSpPr>
          <p:spPr bwMode="auto">
            <a:xfrm>
              <a:off x="2380" y="3003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/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1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21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21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21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21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21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21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2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2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186" grpId="0" animBg="1"/>
      <p:bldP spid="721124" grpId="0" animBg="1"/>
      <p:bldP spid="72129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7373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78CC00FA-846C-472D-9DC7-A39C8DE11E01}" type="slidenum">
              <a:rPr lang="en-US"/>
              <a:pPr/>
              <a:t>2</a:t>
            </a:fld>
            <a:endParaRPr lang="en-US"/>
          </a:p>
        </p:txBody>
      </p:sp>
      <p:pic>
        <p:nvPicPr>
          <p:cNvPr id="93187" name="Picture 2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663" y="1025525"/>
            <a:ext cx="4113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4.1 introduction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4.2 virtual circuit and datagram networks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4.3 what</a:t>
            </a:r>
            <a:r>
              <a:rPr lang="ja-JP" altLang="en-US" sz="2400" smtClean="0">
                <a:ea typeface="ＭＳ Ｐゴシック" pitchFamily="34" charset="-128"/>
              </a:rPr>
              <a:t>’</a:t>
            </a:r>
            <a:r>
              <a:rPr lang="en-US" altLang="ja-JP" sz="2400" smtClean="0">
                <a:ea typeface="ＭＳ Ｐゴシック" pitchFamily="34" charset="-128"/>
              </a:rPr>
              <a:t>s inside a router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4.4 IP: Internet Protocol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datagram format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IPv4 addressing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ICMP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IPv6</a:t>
            </a:r>
          </a:p>
        </p:txBody>
      </p:sp>
      <p:sp>
        <p:nvSpPr>
          <p:cNvPr id="7373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CC0000"/>
                </a:solidFill>
                <a:ea typeface="ＭＳ Ｐゴシック" pitchFamily="34" charset="-128"/>
              </a:rPr>
              <a:t>4.5 routing algorithms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link state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distance vector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hierarchical routing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4.6 routing in the Internet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RIP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OSPF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BGP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4.7 broadcast and multicast routing</a:t>
            </a:r>
          </a:p>
          <a:p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93190" name="Rectangle 2"/>
          <p:cNvSpPr>
            <a:spLocks noChangeArrowheads="1"/>
          </p:cNvSpPr>
          <p:nvPr/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>
                <a:solidFill>
                  <a:srgbClr val="000099"/>
                </a:solidFill>
                <a:latin typeface="Gill Sans MT" pitchFamily="34" charset="0"/>
              </a:rPr>
              <a:t>Chapter 4: outline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747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B08DD74B-7725-4157-B4F9-71E5170E5741}" type="slidenum">
              <a:rPr lang="en-US"/>
              <a:pPr/>
              <a:t>3</a:t>
            </a:fld>
            <a:endParaRPr lang="en-US"/>
          </a:p>
        </p:txBody>
      </p:sp>
      <p:grpSp>
        <p:nvGrpSpPr>
          <p:cNvPr id="94211" name="Group 2"/>
          <p:cNvGrpSpPr>
            <a:grpSpLocks/>
          </p:cNvGrpSpPr>
          <p:nvPr/>
        </p:nvGrpSpPr>
        <p:grpSpPr bwMode="auto">
          <a:xfrm>
            <a:off x="3851275" y="4497388"/>
            <a:ext cx="2847975" cy="1481137"/>
            <a:chOff x="291" y="3093"/>
            <a:chExt cx="1794" cy="933"/>
          </a:xfrm>
        </p:grpSpPr>
        <p:grpSp>
          <p:nvGrpSpPr>
            <p:cNvPr id="94288" name="Group 3"/>
            <p:cNvGrpSpPr>
              <a:grpSpLocks/>
            </p:cNvGrpSpPr>
            <p:nvPr/>
          </p:nvGrpSpPr>
          <p:grpSpPr bwMode="auto">
            <a:xfrm>
              <a:off x="291" y="3093"/>
              <a:ext cx="1794" cy="933"/>
              <a:chOff x="2124" y="2903"/>
              <a:chExt cx="1794" cy="933"/>
            </a:xfrm>
          </p:grpSpPr>
          <p:sp>
            <p:nvSpPr>
              <p:cNvPr id="94292" name="Freeform 4"/>
              <p:cNvSpPr>
                <a:spLocks/>
              </p:cNvSpPr>
              <p:nvPr/>
            </p:nvSpPr>
            <p:spPr bwMode="auto">
              <a:xfrm>
                <a:off x="2124" y="2903"/>
                <a:ext cx="1794" cy="933"/>
              </a:xfrm>
              <a:custGeom>
                <a:avLst/>
                <a:gdLst>
                  <a:gd name="T0" fmla="*/ 6 w 1794"/>
                  <a:gd name="T1" fmla="*/ 483 h 933"/>
                  <a:gd name="T2" fmla="*/ 108 w 1794"/>
                  <a:gd name="T3" fmla="*/ 125 h 933"/>
                  <a:gd name="T4" fmla="*/ 559 w 1794"/>
                  <a:gd name="T5" fmla="*/ 100 h 933"/>
                  <a:gd name="T6" fmla="*/ 1128 w 1794"/>
                  <a:gd name="T7" fmla="*/ 29 h 933"/>
                  <a:gd name="T8" fmla="*/ 1716 w 1794"/>
                  <a:gd name="T9" fmla="*/ 275 h 933"/>
                  <a:gd name="T10" fmla="*/ 1596 w 1794"/>
                  <a:gd name="T11" fmla="*/ 827 h 933"/>
                  <a:gd name="T12" fmla="*/ 1380 w 1794"/>
                  <a:gd name="T13" fmla="*/ 911 h 933"/>
                  <a:gd name="T14" fmla="*/ 840 w 1794"/>
                  <a:gd name="T15" fmla="*/ 929 h 933"/>
                  <a:gd name="T16" fmla="*/ 414 w 1794"/>
                  <a:gd name="T17" fmla="*/ 911 h 933"/>
                  <a:gd name="T18" fmla="*/ 143 w 1794"/>
                  <a:gd name="T19" fmla="*/ 832 h 933"/>
                  <a:gd name="T20" fmla="*/ 6 w 1794"/>
                  <a:gd name="T21" fmla="*/ 483 h 93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794" h="933">
                    <a:moveTo>
                      <a:pt x="6" y="483"/>
                    </a:moveTo>
                    <a:cubicBezTo>
                      <a:pt x="0" y="365"/>
                      <a:pt x="16" y="189"/>
                      <a:pt x="108" y="125"/>
                    </a:cubicBezTo>
                    <a:cubicBezTo>
                      <a:pt x="200" y="61"/>
                      <a:pt x="389" y="116"/>
                      <a:pt x="559" y="100"/>
                    </a:cubicBezTo>
                    <a:cubicBezTo>
                      <a:pt x="729" y="84"/>
                      <a:pt x="935" y="0"/>
                      <a:pt x="1128" y="29"/>
                    </a:cubicBezTo>
                    <a:cubicBezTo>
                      <a:pt x="1321" y="58"/>
                      <a:pt x="1638" y="142"/>
                      <a:pt x="1716" y="275"/>
                    </a:cubicBezTo>
                    <a:cubicBezTo>
                      <a:pt x="1794" y="408"/>
                      <a:pt x="1652" y="721"/>
                      <a:pt x="1596" y="827"/>
                    </a:cubicBezTo>
                    <a:cubicBezTo>
                      <a:pt x="1540" y="933"/>
                      <a:pt x="1506" y="894"/>
                      <a:pt x="1380" y="911"/>
                    </a:cubicBezTo>
                    <a:cubicBezTo>
                      <a:pt x="1254" y="928"/>
                      <a:pt x="1001" y="929"/>
                      <a:pt x="840" y="929"/>
                    </a:cubicBezTo>
                    <a:cubicBezTo>
                      <a:pt x="679" y="929"/>
                      <a:pt x="530" y="927"/>
                      <a:pt x="414" y="911"/>
                    </a:cubicBezTo>
                    <a:cubicBezTo>
                      <a:pt x="298" y="895"/>
                      <a:pt x="211" y="903"/>
                      <a:pt x="143" y="832"/>
                    </a:cubicBezTo>
                    <a:cubicBezTo>
                      <a:pt x="75" y="761"/>
                      <a:pt x="4" y="624"/>
                      <a:pt x="6" y="483"/>
                    </a:cubicBezTo>
                    <a:close/>
                  </a:path>
                </a:pathLst>
              </a:custGeom>
              <a:solidFill>
                <a:srgbClr val="66CC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4293" name="Group 5"/>
              <p:cNvGrpSpPr>
                <a:grpSpLocks/>
              </p:cNvGrpSpPr>
              <p:nvPr/>
            </p:nvGrpSpPr>
            <p:grpSpPr bwMode="auto">
              <a:xfrm>
                <a:off x="2196" y="3160"/>
                <a:ext cx="1642" cy="415"/>
                <a:chOff x="959" y="3814"/>
                <a:chExt cx="1642" cy="415"/>
              </a:xfrm>
            </p:grpSpPr>
            <p:grpSp>
              <p:nvGrpSpPr>
                <p:cNvPr id="94328" name="Group 6"/>
                <p:cNvGrpSpPr>
                  <a:grpSpLocks/>
                </p:cNvGrpSpPr>
                <p:nvPr/>
              </p:nvGrpSpPr>
              <p:grpSpPr bwMode="auto">
                <a:xfrm>
                  <a:off x="2223" y="3814"/>
                  <a:ext cx="378" cy="181"/>
                  <a:chOff x="4396" y="1245"/>
                  <a:chExt cx="672" cy="248"/>
                </a:xfrm>
              </p:grpSpPr>
              <p:sp>
                <p:nvSpPr>
                  <p:cNvPr id="94347" name="Oval 407"/>
                  <p:cNvSpPr>
                    <a:spLocks noChangeArrowheads="1"/>
                  </p:cNvSpPr>
                  <p:nvPr/>
                </p:nvSpPr>
                <p:spPr bwMode="auto">
                  <a:xfrm>
                    <a:off x="4399" y="1355"/>
                    <a:ext cx="666" cy="13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CCFF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Times New Roman" pitchFamily="18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4348" name="Rectangle 410"/>
                  <p:cNvSpPr>
                    <a:spLocks noChangeArrowheads="1"/>
                  </p:cNvSpPr>
                  <p:nvPr/>
                </p:nvSpPr>
                <p:spPr bwMode="auto">
                  <a:xfrm>
                    <a:off x="4399" y="1339"/>
                    <a:ext cx="669" cy="86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CCCCFF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n-US" sz="2400">
                      <a:latin typeface="Times New Roman" pitchFamily="18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4349" name="Oval 411"/>
                  <p:cNvSpPr>
                    <a:spLocks noChangeArrowheads="1"/>
                  </p:cNvSpPr>
                  <p:nvPr/>
                </p:nvSpPr>
                <p:spPr bwMode="auto">
                  <a:xfrm>
                    <a:off x="4396" y="1245"/>
                    <a:ext cx="667" cy="16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CCFF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Times New Roman" pitchFamily="18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94350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4530" y="1287"/>
                    <a:ext cx="377" cy="75"/>
                    <a:chOff x="2468" y="1332"/>
                    <a:chExt cx="310" cy="60"/>
                  </a:xfrm>
                </p:grpSpPr>
                <p:sp>
                  <p:nvSpPr>
                    <p:cNvPr id="94353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2468" y="1332"/>
                      <a:ext cx="310" cy="60"/>
                    </a:xfrm>
                    <a:custGeom>
                      <a:avLst/>
                      <a:gdLst>
                        <a:gd name="T0" fmla="*/ 0 w 310"/>
                        <a:gd name="T1" fmla="*/ 60 h 60"/>
                        <a:gd name="T2" fmla="*/ 96 w 310"/>
                        <a:gd name="T3" fmla="*/ 60 h 60"/>
                        <a:gd name="T4" fmla="*/ 192 w 310"/>
                        <a:gd name="T5" fmla="*/ 0 h 60"/>
                        <a:gd name="T6" fmla="*/ 310 w 310"/>
                        <a:gd name="T7" fmla="*/ 0 h 6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310" h="60">
                          <a:moveTo>
                            <a:pt x="0" y="60"/>
                          </a:moveTo>
                          <a:lnTo>
                            <a:pt x="96" y="60"/>
                          </a:lnTo>
                          <a:lnTo>
                            <a:pt x="192" y="0"/>
                          </a:lnTo>
                          <a:lnTo>
                            <a:pt x="310" y="0"/>
                          </a:lnTo>
                        </a:path>
                      </a:pathLst>
                    </a:custGeom>
                    <a:noFill/>
                    <a:ln w="19050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354" name="Freeform 12"/>
                    <p:cNvSpPr>
                      <a:spLocks/>
                    </p:cNvSpPr>
                    <p:nvPr/>
                  </p:nvSpPr>
                  <p:spPr bwMode="auto">
                    <a:xfrm>
                      <a:off x="2482" y="1332"/>
                      <a:ext cx="282" cy="60"/>
                    </a:xfrm>
                    <a:custGeom>
                      <a:avLst/>
                      <a:gdLst>
                        <a:gd name="T0" fmla="*/ 0 w 282"/>
                        <a:gd name="T1" fmla="*/ 0 h 60"/>
                        <a:gd name="T2" fmla="*/ 96 w 282"/>
                        <a:gd name="T3" fmla="*/ 0 h 60"/>
                        <a:gd name="T4" fmla="*/ 192 w 282"/>
                        <a:gd name="T5" fmla="*/ 60 h 60"/>
                        <a:gd name="T6" fmla="*/ 282 w 282"/>
                        <a:gd name="T7" fmla="*/ 60 h 6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82" h="60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192" y="60"/>
                          </a:lnTo>
                          <a:lnTo>
                            <a:pt x="282" y="60"/>
                          </a:lnTo>
                        </a:path>
                      </a:pathLst>
                    </a:custGeom>
                    <a:noFill/>
                    <a:ln w="12700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74896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4400" y="1320"/>
                    <a:ext cx="0" cy="11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74897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5063" y="1326"/>
                    <a:ext cx="0" cy="10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  <p:grpSp>
              <p:nvGrpSpPr>
                <p:cNvPr id="94329" name="Group 15"/>
                <p:cNvGrpSpPr>
                  <a:grpSpLocks/>
                </p:cNvGrpSpPr>
                <p:nvPr/>
              </p:nvGrpSpPr>
              <p:grpSpPr bwMode="auto">
                <a:xfrm>
                  <a:off x="1559" y="4048"/>
                  <a:ext cx="378" cy="181"/>
                  <a:chOff x="4396" y="1245"/>
                  <a:chExt cx="672" cy="248"/>
                </a:xfrm>
              </p:grpSpPr>
              <p:sp>
                <p:nvSpPr>
                  <p:cNvPr id="94339" name="Oval 407"/>
                  <p:cNvSpPr>
                    <a:spLocks noChangeArrowheads="1"/>
                  </p:cNvSpPr>
                  <p:nvPr/>
                </p:nvSpPr>
                <p:spPr bwMode="auto">
                  <a:xfrm>
                    <a:off x="4399" y="1355"/>
                    <a:ext cx="666" cy="13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CCFF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Times New Roman" pitchFamily="18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4340" name="Rectangle 410"/>
                  <p:cNvSpPr>
                    <a:spLocks noChangeArrowheads="1"/>
                  </p:cNvSpPr>
                  <p:nvPr/>
                </p:nvSpPr>
                <p:spPr bwMode="auto">
                  <a:xfrm>
                    <a:off x="4399" y="1339"/>
                    <a:ext cx="669" cy="86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CCCCFF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n-US" sz="2400">
                      <a:latin typeface="Times New Roman" pitchFamily="18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4341" name="Oval 411"/>
                  <p:cNvSpPr>
                    <a:spLocks noChangeArrowheads="1"/>
                  </p:cNvSpPr>
                  <p:nvPr/>
                </p:nvSpPr>
                <p:spPr bwMode="auto">
                  <a:xfrm>
                    <a:off x="4396" y="1245"/>
                    <a:ext cx="667" cy="16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CCFF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Times New Roman" pitchFamily="18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94342" name="Group 19"/>
                  <p:cNvGrpSpPr>
                    <a:grpSpLocks/>
                  </p:cNvGrpSpPr>
                  <p:nvPr/>
                </p:nvGrpSpPr>
                <p:grpSpPr bwMode="auto">
                  <a:xfrm>
                    <a:off x="4530" y="1287"/>
                    <a:ext cx="377" cy="75"/>
                    <a:chOff x="2468" y="1332"/>
                    <a:chExt cx="310" cy="60"/>
                  </a:xfrm>
                </p:grpSpPr>
                <p:sp>
                  <p:nvSpPr>
                    <p:cNvPr id="94345" name="Freeform 20"/>
                    <p:cNvSpPr>
                      <a:spLocks/>
                    </p:cNvSpPr>
                    <p:nvPr/>
                  </p:nvSpPr>
                  <p:spPr bwMode="auto">
                    <a:xfrm>
                      <a:off x="2468" y="1332"/>
                      <a:ext cx="310" cy="60"/>
                    </a:xfrm>
                    <a:custGeom>
                      <a:avLst/>
                      <a:gdLst>
                        <a:gd name="T0" fmla="*/ 0 w 310"/>
                        <a:gd name="T1" fmla="*/ 60 h 60"/>
                        <a:gd name="T2" fmla="*/ 96 w 310"/>
                        <a:gd name="T3" fmla="*/ 60 h 60"/>
                        <a:gd name="T4" fmla="*/ 192 w 310"/>
                        <a:gd name="T5" fmla="*/ 0 h 60"/>
                        <a:gd name="T6" fmla="*/ 310 w 310"/>
                        <a:gd name="T7" fmla="*/ 0 h 6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310" h="60">
                          <a:moveTo>
                            <a:pt x="0" y="60"/>
                          </a:moveTo>
                          <a:lnTo>
                            <a:pt x="96" y="60"/>
                          </a:lnTo>
                          <a:lnTo>
                            <a:pt x="192" y="0"/>
                          </a:lnTo>
                          <a:lnTo>
                            <a:pt x="310" y="0"/>
                          </a:lnTo>
                        </a:path>
                      </a:pathLst>
                    </a:custGeom>
                    <a:noFill/>
                    <a:ln w="19050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346" name="Freeform 21"/>
                    <p:cNvSpPr>
                      <a:spLocks/>
                    </p:cNvSpPr>
                    <p:nvPr/>
                  </p:nvSpPr>
                  <p:spPr bwMode="auto">
                    <a:xfrm>
                      <a:off x="2482" y="1332"/>
                      <a:ext cx="282" cy="60"/>
                    </a:xfrm>
                    <a:custGeom>
                      <a:avLst/>
                      <a:gdLst>
                        <a:gd name="T0" fmla="*/ 0 w 282"/>
                        <a:gd name="T1" fmla="*/ 0 h 60"/>
                        <a:gd name="T2" fmla="*/ 96 w 282"/>
                        <a:gd name="T3" fmla="*/ 0 h 60"/>
                        <a:gd name="T4" fmla="*/ 192 w 282"/>
                        <a:gd name="T5" fmla="*/ 60 h 60"/>
                        <a:gd name="T6" fmla="*/ 282 w 282"/>
                        <a:gd name="T7" fmla="*/ 60 h 6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82" h="60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192" y="60"/>
                          </a:lnTo>
                          <a:lnTo>
                            <a:pt x="282" y="60"/>
                          </a:lnTo>
                        </a:path>
                      </a:pathLst>
                    </a:custGeom>
                    <a:noFill/>
                    <a:ln w="12700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74888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4400" y="1320"/>
                    <a:ext cx="0" cy="11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74889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5063" y="1326"/>
                    <a:ext cx="0" cy="10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  <p:grpSp>
              <p:nvGrpSpPr>
                <p:cNvPr id="94330" name="Group 24"/>
                <p:cNvGrpSpPr>
                  <a:grpSpLocks/>
                </p:cNvGrpSpPr>
                <p:nvPr/>
              </p:nvGrpSpPr>
              <p:grpSpPr bwMode="auto">
                <a:xfrm>
                  <a:off x="959" y="3816"/>
                  <a:ext cx="378" cy="181"/>
                  <a:chOff x="4396" y="1245"/>
                  <a:chExt cx="672" cy="248"/>
                </a:xfrm>
              </p:grpSpPr>
              <p:sp>
                <p:nvSpPr>
                  <p:cNvPr id="94331" name="Oval 407"/>
                  <p:cNvSpPr>
                    <a:spLocks noChangeArrowheads="1"/>
                  </p:cNvSpPr>
                  <p:nvPr/>
                </p:nvSpPr>
                <p:spPr bwMode="auto">
                  <a:xfrm>
                    <a:off x="4399" y="1355"/>
                    <a:ext cx="666" cy="13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CCFF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Times New Roman" pitchFamily="18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4332" name="Rectangle 410"/>
                  <p:cNvSpPr>
                    <a:spLocks noChangeArrowheads="1"/>
                  </p:cNvSpPr>
                  <p:nvPr/>
                </p:nvSpPr>
                <p:spPr bwMode="auto">
                  <a:xfrm>
                    <a:off x="4399" y="1339"/>
                    <a:ext cx="669" cy="86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CCCCFF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en-US" sz="2400">
                      <a:latin typeface="Times New Roman" pitchFamily="18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4333" name="Oval 411"/>
                  <p:cNvSpPr>
                    <a:spLocks noChangeArrowheads="1"/>
                  </p:cNvSpPr>
                  <p:nvPr/>
                </p:nvSpPr>
                <p:spPr bwMode="auto">
                  <a:xfrm>
                    <a:off x="4396" y="1245"/>
                    <a:ext cx="667" cy="162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CCCCFF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 sz="2400">
                      <a:latin typeface="Times New Roman" pitchFamily="18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94334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4530" y="1287"/>
                    <a:ext cx="377" cy="75"/>
                    <a:chOff x="2468" y="1332"/>
                    <a:chExt cx="310" cy="60"/>
                  </a:xfrm>
                </p:grpSpPr>
                <p:sp>
                  <p:nvSpPr>
                    <p:cNvPr id="94337" name="Freeform 29"/>
                    <p:cNvSpPr>
                      <a:spLocks/>
                    </p:cNvSpPr>
                    <p:nvPr/>
                  </p:nvSpPr>
                  <p:spPr bwMode="auto">
                    <a:xfrm>
                      <a:off x="2468" y="1332"/>
                      <a:ext cx="310" cy="60"/>
                    </a:xfrm>
                    <a:custGeom>
                      <a:avLst/>
                      <a:gdLst>
                        <a:gd name="T0" fmla="*/ 0 w 310"/>
                        <a:gd name="T1" fmla="*/ 60 h 60"/>
                        <a:gd name="T2" fmla="*/ 96 w 310"/>
                        <a:gd name="T3" fmla="*/ 60 h 60"/>
                        <a:gd name="T4" fmla="*/ 192 w 310"/>
                        <a:gd name="T5" fmla="*/ 0 h 60"/>
                        <a:gd name="T6" fmla="*/ 310 w 310"/>
                        <a:gd name="T7" fmla="*/ 0 h 6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310" h="60">
                          <a:moveTo>
                            <a:pt x="0" y="60"/>
                          </a:moveTo>
                          <a:lnTo>
                            <a:pt x="96" y="60"/>
                          </a:lnTo>
                          <a:lnTo>
                            <a:pt x="192" y="0"/>
                          </a:lnTo>
                          <a:lnTo>
                            <a:pt x="310" y="0"/>
                          </a:lnTo>
                        </a:path>
                      </a:pathLst>
                    </a:custGeom>
                    <a:noFill/>
                    <a:ln w="19050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94338" name="Freeform 30"/>
                    <p:cNvSpPr>
                      <a:spLocks/>
                    </p:cNvSpPr>
                    <p:nvPr/>
                  </p:nvSpPr>
                  <p:spPr bwMode="auto">
                    <a:xfrm>
                      <a:off x="2482" y="1332"/>
                      <a:ext cx="282" cy="60"/>
                    </a:xfrm>
                    <a:custGeom>
                      <a:avLst/>
                      <a:gdLst>
                        <a:gd name="T0" fmla="*/ 0 w 282"/>
                        <a:gd name="T1" fmla="*/ 0 h 60"/>
                        <a:gd name="T2" fmla="*/ 96 w 282"/>
                        <a:gd name="T3" fmla="*/ 0 h 60"/>
                        <a:gd name="T4" fmla="*/ 192 w 282"/>
                        <a:gd name="T5" fmla="*/ 60 h 60"/>
                        <a:gd name="T6" fmla="*/ 282 w 282"/>
                        <a:gd name="T7" fmla="*/ 60 h 60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282" h="60">
                          <a:moveTo>
                            <a:pt x="0" y="0"/>
                          </a:moveTo>
                          <a:lnTo>
                            <a:pt x="96" y="0"/>
                          </a:lnTo>
                          <a:lnTo>
                            <a:pt x="192" y="60"/>
                          </a:lnTo>
                          <a:lnTo>
                            <a:pt x="282" y="60"/>
                          </a:lnTo>
                        </a:path>
                      </a:pathLst>
                    </a:custGeom>
                    <a:noFill/>
                    <a:ln w="12700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74880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4400" y="1320"/>
                    <a:ext cx="0" cy="11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  <p:sp>
                <p:nvSpPr>
                  <p:cNvPr id="74881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5063" y="1326"/>
                    <a:ext cx="0" cy="10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  <p:sp>
            <p:nvSpPr>
              <p:cNvPr id="94294" name="Freeform 33"/>
              <p:cNvSpPr>
                <a:spLocks/>
              </p:cNvSpPr>
              <p:nvPr/>
            </p:nvSpPr>
            <p:spPr bwMode="auto">
              <a:xfrm>
                <a:off x="2574" y="3086"/>
                <a:ext cx="294" cy="166"/>
              </a:xfrm>
              <a:custGeom>
                <a:avLst/>
                <a:gdLst>
                  <a:gd name="T0" fmla="*/ 0 w 294"/>
                  <a:gd name="T1" fmla="*/ 166 h 166"/>
                  <a:gd name="T2" fmla="*/ 294 w 294"/>
                  <a:gd name="T3" fmla="*/ 0 h 16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94" h="166">
                    <a:moveTo>
                      <a:pt x="0" y="166"/>
                    </a:moveTo>
                    <a:lnTo>
                      <a:pt x="294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95" name="Freeform 34"/>
              <p:cNvSpPr>
                <a:spLocks/>
              </p:cNvSpPr>
              <p:nvPr/>
            </p:nvSpPr>
            <p:spPr bwMode="auto">
              <a:xfrm>
                <a:off x="3182" y="3082"/>
                <a:ext cx="272" cy="174"/>
              </a:xfrm>
              <a:custGeom>
                <a:avLst/>
                <a:gdLst>
                  <a:gd name="T0" fmla="*/ 0 w 272"/>
                  <a:gd name="T1" fmla="*/ 0 h 174"/>
                  <a:gd name="T2" fmla="*/ 272 w 272"/>
                  <a:gd name="T3" fmla="*/ 174 h 17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72" h="174">
                    <a:moveTo>
                      <a:pt x="0" y="0"/>
                    </a:moveTo>
                    <a:lnTo>
                      <a:pt x="272" y="174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96" name="Freeform 35"/>
              <p:cNvSpPr>
                <a:spLocks/>
              </p:cNvSpPr>
              <p:nvPr/>
            </p:nvSpPr>
            <p:spPr bwMode="auto">
              <a:xfrm>
                <a:off x="2511" y="3329"/>
                <a:ext cx="303" cy="150"/>
              </a:xfrm>
              <a:custGeom>
                <a:avLst/>
                <a:gdLst>
                  <a:gd name="T0" fmla="*/ 0 w 294"/>
                  <a:gd name="T1" fmla="*/ 0 h 174"/>
                  <a:gd name="T2" fmla="*/ 342 w 294"/>
                  <a:gd name="T3" fmla="*/ 83 h 17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94" h="174">
                    <a:moveTo>
                      <a:pt x="0" y="0"/>
                    </a:moveTo>
                    <a:lnTo>
                      <a:pt x="294" y="174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97" name="Freeform 36"/>
              <p:cNvSpPr>
                <a:spLocks/>
              </p:cNvSpPr>
              <p:nvPr/>
            </p:nvSpPr>
            <p:spPr bwMode="auto">
              <a:xfrm>
                <a:off x="3168" y="3322"/>
                <a:ext cx="352" cy="148"/>
              </a:xfrm>
              <a:custGeom>
                <a:avLst/>
                <a:gdLst>
                  <a:gd name="T0" fmla="*/ 0 w 352"/>
                  <a:gd name="T1" fmla="*/ 148 h 148"/>
                  <a:gd name="T2" fmla="*/ 352 w 352"/>
                  <a:gd name="T3" fmla="*/ 0 h 14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52" h="148">
                    <a:moveTo>
                      <a:pt x="0" y="148"/>
                    </a:moveTo>
                    <a:lnTo>
                      <a:pt x="352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98" name="Freeform 37"/>
              <p:cNvSpPr>
                <a:spLocks/>
              </p:cNvSpPr>
              <p:nvPr/>
            </p:nvSpPr>
            <p:spPr bwMode="auto">
              <a:xfrm>
                <a:off x="3528" y="3348"/>
                <a:ext cx="130" cy="320"/>
              </a:xfrm>
              <a:custGeom>
                <a:avLst/>
                <a:gdLst>
                  <a:gd name="T0" fmla="*/ 0 w 118"/>
                  <a:gd name="T1" fmla="*/ 54 h 500"/>
                  <a:gd name="T2" fmla="*/ 192 w 118"/>
                  <a:gd name="T3" fmla="*/ 0 h 50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8" h="500">
                    <a:moveTo>
                      <a:pt x="0" y="500"/>
                    </a:moveTo>
                    <a:lnTo>
                      <a:pt x="118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299" name="Freeform 38"/>
              <p:cNvSpPr>
                <a:spLocks/>
              </p:cNvSpPr>
              <p:nvPr/>
            </p:nvSpPr>
            <p:spPr bwMode="auto">
              <a:xfrm>
                <a:off x="2750" y="3684"/>
                <a:ext cx="464" cy="47"/>
              </a:xfrm>
              <a:custGeom>
                <a:avLst/>
                <a:gdLst>
                  <a:gd name="T0" fmla="*/ 1147 w 370"/>
                  <a:gd name="T1" fmla="*/ 217 h 32"/>
                  <a:gd name="T2" fmla="*/ 0 w 370"/>
                  <a:gd name="T3" fmla="*/ 0 h 3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70" h="32">
                    <a:moveTo>
                      <a:pt x="370" y="32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300" name="Freeform 39"/>
              <p:cNvSpPr>
                <a:spLocks/>
              </p:cNvSpPr>
              <p:nvPr/>
            </p:nvSpPr>
            <p:spPr bwMode="auto">
              <a:xfrm>
                <a:off x="2412" y="3344"/>
                <a:ext cx="122" cy="268"/>
              </a:xfrm>
              <a:custGeom>
                <a:avLst/>
                <a:gdLst>
                  <a:gd name="T0" fmla="*/ 26 w 176"/>
                  <a:gd name="T1" fmla="*/ 47 h 412"/>
                  <a:gd name="T2" fmla="*/ 28 w 176"/>
                  <a:gd name="T3" fmla="*/ 48 h 412"/>
                  <a:gd name="T4" fmla="*/ 0 w 176"/>
                  <a:gd name="T5" fmla="*/ 0 h 4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6" h="412">
                    <a:moveTo>
                      <a:pt x="162" y="408"/>
                    </a:moveTo>
                    <a:lnTo>
                      <a:pt x="176" y="412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4301" name="Group 40"/>
              <p:cNvGrpSpPr>
                <a:grpSpLocks/>
              </p:cNvGrpSpPr>
              <p:nvPr/>
            </p:nvGrpSpPr>
            <p:grpSpPr bwMode="auto">
              <a:xfrm>
                <a:off x="2822" y="2974"/>
                <a:ext cx="378" cy="181"/>
                <a:chOff x="4396" y="1245"/>
                <a:chExt cx="672" cy="248"/>
              </a:xfrm>
            </p:grpSpPr>
            <p:sp>
              <p:nvSpPr>
                <p:cNvPr id="94320" name="Oval 407"/>
                <p:cNvSpPr>
                  <a:spLocks noChangeArrowheads="1"/>
                </p:cNvSpPr>
                <p:nvPr/>
              </p:nvSpPr>
              <p:spPr bwMode="auto">
                <a:xfrm>
                  <a:off x="4399" y="1355"/>
                  <a:ext cx="666" cy="1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94321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99" y="1339"/>
                  <a:ext cx="669" cy="86"/>
                </a:xfrm>
                <a:prstGeom prst="rect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94322" name="Oval 411"/>
                <p:cNvSpPr>
                  <a:spLocks noChangeArrowheads="1"/>
                </p:cNvSpPr>
                <p:nvPr/>
              </p:nvSpPr>
              <p:spPr bwMode="auto">
                <a:xfrm>
                  <a:off x="4396" y="1245"/>
                  <a:ext cx="667" cy="1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grpSp>
              <p:nvGrpSpPr>
                <p:cNvPr id="94323" name="Group 44"/>
                <p:cNvGrpSpPr>
                  <a:grpSpLocks/>
                </p:cNvGrpSpPr>
                <p:nvPr/>
              </p:nvGrpSpPr>
              <p:grpSpPr bwMode="auto">
                <a:xfrm>
                  <a:off x="4530" y="1287"/>
                  <a:ext cx="377" cy="75"/>
                  <a:chOff x="2468" y="1332"/>
                  <a:chExt cx="310" cy="60"/>
                </a:xfrm>
              </p:grpSpPr>
              <p:sp>
                <p:nvSpPr>
                  <p:cNvPr id="94326" name="Freeform 45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327" name="Freeform 46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4869" name="Line 47"/>
                <p:cNvSpPr>
                  <a:spLocks noChangeShapeType="1"/>
                </p:cNvSpPr>
                <p:nvPr/>
              </p:nvSpPr>
              <p:spPr bwMode="auto">
                <a:xfrm>
                  <a:off x="4400" y="1320"/>
                  <a:ext cx="0" cy="11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74870" name="Line 48"/>
                <p:cNvSpPr>
                  <a:spLocks noChangeShapeType="1"/>
                </p:cNvSpPr>
                <p:nvPr/>
              </p:nvSpPr>
              <p:spPr bwMode="auto">
                <a:xfrm>
                  <a:off x="5063" y="1326"/>
                  <a:ext cx="0" cy="10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94302" name="Group 49"/>
              <p:cNvGrpSpPr>
                <a:grpSpLocks/>
              </p:cNvGrpSpPr>
              <p:nvPr/>
            </p:nvGrpSpPr>
            <p:grpSpPr bwMode="auto">
              <a:xfrm>
                <a:off x="3171" y="3604"/>
                <a:ext cx="378" cy="181"/>
                <a:chOff x="4396" y="1245"/>
                <a:chExt cx="672" cy="248"/>
              </a:xfrm>
            </p:grpSpPr>
            <p:sp>
              <p:nvSpPr>
                <p:cNvPr id="94312" name="Oval 407"/>
                <p:cNvSpPr>
                  <a:spLocks noChangeArrowheads="1"/>
                </p:cNvSpPr>
                <p:nvPr/>
              </p:nvSpPr>
              <p:spPr bwMode="auto">
                <a:xfrm>
                  <a:off x="4399" y="1355"/>
                  <a:ext cx="666" cy="1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94313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99" y="1339"/>
                  <a:ext cx="669" cy="86"/>
                </a:xfrm>
                <a:prstGeom prst="rect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94314" name="Oval 411"/>
                <p:cNvSpPr>
                  <a:spLocks noChangeArrowheads="1"/>
                </p:cNvSpPr>
                <p:nvPr/>
              </p:nvSpPr>
              <p:spPr bwMode="auto">
                <a:xfrm>
                  <a:off x="4396" y="1245"/>
                  <a:ext cx="667" cy="1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grpSp>
              <p:nvGrpSpPr>
                <p:cNvPr id="94315" name="Group 53"/>
                <p:cNvGrpSpPr>
                  <a:grpSpLocks/>
                </p:cNvGrpSpPr>
                <p:nvPr/>
              </p:nvGrpSpPr>
              <p:grpSpPr bwMode="auto">
                <a:xfrm>
                  <a:off x="4530" y="1287"/>
                  <a:ext cx="377" cy="75"/>
                  <a:chOff x="2468" y="1332"/>
                  <a:chExt cx="310" cy="60"/>
                </a:xfrm>
              </p:grpSpPr>
              <p:sp>
                <p:nvSpPr>
                  <p:cNvPr id="94318" name="Freeform 54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319" name="Freeform 55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4861" name="Line 56"/>
                <p:cNvSpPr>
                  <a:spLocks noChangeShapeType="1"/>
                </p:cNvSpPr>
                <p:nvPr/>
              </p:nvSpPr>
              <p:spPr bwMode="auto">
                <a:xfrm>
                  <a:off x="4400" y="1320"/>
                  <a:ext cx="0" cy="11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74862" name="Line 57"/>
                <p:cNvSpPr>
                  <a:spLocks noChangeShapeType="1"/>
                </p:cNvSpPr>
                <p:nvPr/>
              </p:nvSpPr>
              <p:spPr bwMode="auto">
                <a:xfrm>
                  <a:off x="5063" y="1326"/>
                  <a:ext cx="0" cy="10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94303" name="Group 58"/>
              <p:cNvGrpSpPr>
                <a:grpSpLocks/>
              </p:cNvGrpSpPr>
              <p:nvPr/>
            </p:nvGrpSpPr>
            <p:grpSpPr bwMode="auto">
              <a:xfrm>
                <a:off x="2403" y="3574"/>
                <a:ext cx="378" cy="181"/>
                <a:chOff x="4396" y="1245"/>
                <a:chExt cx="672" cy="248"/>
              </a:xfrm>
            </p:grpSpPr>
            <p:sp>
              <p:nvSpPr>
                <p:cNvPr id="94304" name="Oval 407"/>
                <p:cNvSpPr>
                  <a:spLocks noChangeArrowheads="1"/>
                </p:cNvSpPr>
                <p:nvPr/>
              </p:nvSpPr>
              <p:spPr bwMode="auto">
                <a:xfrm>
                  <a:off x="4399" y="1355"/>
                  <a:ext cx="666" cy="1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94305" name="Rectangle 410"/>
                <p:cNvSpPr>
                  <a:spLocks noChangeArrowheads="1"/>
                </p:cNvSpPr>
                <p:nvPr/>
              </p:nvSpPr>
              <p:spPr bwMode="auto">
                <a:xfrm>
                  <a:off x="4399" y="1339"/>
                  <a:ext cx="669" cy="86"/>
                </a:xfrm>
                <a:prstGeom prst="rect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sp>
              <p:nvSpPr>
                <p:cNvPr id="94306" name="Oval 411"/>
                <p:cNvSpPr>
                  <a:spLocks noChangeArrowheads="1"/>
                </p:cNvSpPr>
                <p:nvPr/>
              </p:nvSpPr>
              <p:spPr bwMode="auto">
                <a:xfrm>
                  <a:off x="4396" y="1245"/>
                  <a:ext cx="667" cy="1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FF"/>
                    </a:gs>
                    <a:gs pos="100000">
                      <a:srgbClr val="FFFFFF"/>
                    </a:gs>
                  </a:gsLst>
                  <a:lin ang="0" scaled="1"/>
                </a:gra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>
                    <a:latin typeface="Times New Roman" pitchFamily="18" charset="0"/>
                    <a:cs typeface="Arial" pitchFamily="34" charset="0"/>
                  </a:endParaRPr>
                </a:p>
              </p:txBody>
            </p:sp>
            <p:grpSp>
              <p:nvGrpSpPr>
                <p:cNvPr id="94307" name="Group 62"/>
                <p:cNvGrpSpPr>
                  <a:grpSpLocks/>
                </p:cNvGrpSpPr>
                <p:nvPr/>
              </p:nvGrpSpPr>
              <p:grpSpPr bwMode="auto">
                <a:xfrm>
                  <a:off x="4530" y="1287"/>
                  <a:ext cx="377" cy="75"/>
                  <a:chOff x="2468" y="1332"/>
                  <a:chExt cx="310" cy="60"/>
                </a:xfrm>
              </p:grpSpPr>
              <p:sp>
                <p:nvSpPr>
                  <p:cNvPr id="94310" name="Freeform 63"/>
                  <p:cNvSpPr>
                    <a:spLocks/>
                  </p:cNvSpPr>
                  <p:nvPr/>
                </p:nvSpPr>
                <p:spPr bwMode="auto">
                  <a:xfrm>
                    <a:off x="2468" y="1332"/>
                    <a:ext cx="310" cy="60"/>
                  </a:xfrm>
                  <a:custGeom>
                    <a:avLst/>
                    <a:gdLst>
                      <a:gd name="T0" fmla="*/ 0 w 310"/>
                      <a:gd name="T1" fmla="*/ 60 h 60"/>
                      <a:gd name="T2" fmla="*/ 96 w 310"/>
                      <a:gd name="T3" fmla="*/ 60 h 60"/>
                      <a:gd name="T4" fmla="*/ 192 w 310"/>
                      <a:gd name="T5" fmla="*/ 0 h 60"/>
                      <a:gd name="T6" fmla="*/ 310 w 310"/>
                      <a:gd name="T7" fmla="*/ 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0" h="60">
                        <a:moveTo>
                          <a:pt x="0" y="60"/>
                        </a:moveTo>
                        <a:lnTo>
                          <a:pt x="96" y="60"/>
                        </a:lnTo>
                        <a:lnTo>
                          <a:pt x="192" y="0"/>
                        </a:lnTo>
                        <a:lnTo>
                          <a:pt x="310" y="0"/>
                        </a:lnTo>
                      </a:path>
                    </a:pathLst>
                  </a:custGeom>
                  <a:noFill/>
                  <a:ln w="19050" cmpd="sng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94311" name="Freeform 64"/>
                  <p:cNvSpPr>
                    <a:spLocks/>
                  </p:cNvSpPr>
                  <p:nvPr/>
                </p:nvSpPr>
                <p:spPr bwMode="auto">
                  <a:xfrm>
                    <a:off x="2482" y="1332"/>
                    <a:ext cx="282" cy="60"/>
                  </a:xfrm>
                  <a:custGeom>
                    <a:avLst/>
                    <a:gdLst>
                      <a:gd name="T0" fmla="*/ 0 w 282"/>
                      <a:gd name="T1" fmla="*/ 0 h 60"/>
                      <a:gd name="T2" fmla="*/ 96 w 282"/>
                      <a:gd name="T3" fmla="*/ 0 h 60"/>
                      <a:gd name="T4" fmla="*/ 192 w 282"/>
                      <a:gd name="T5" fmla="*/ 60 h 60"/>
                      <a:gd name="T6" fmla="*/ 282 w 282"/>
                      <a:gd name="T7" fmla="*/ 60 h 6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82" h="60">
                        <a:moveTo>
                          <a:pt x="0" y="0"/>
                        </a:moveTo>
                        <a:lnTo>
                          <a:pt x="96" y="0"/>
                        </a:lnTo>
                        <a:lnTo>
                          <a:pt x="192" y="60"/>
                        </a:lnTo>
                        <a:lnTo>
                          <a:pt x="282" y="60"/>
                        </a:lnTo>
                      </a:path>
                    </a:pathLst>
                  </a:custGeom>
                  <a:noFill/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4853" name="Line 65"/>
                <p:cNvSpPr>
                  <a:spLocks noChangeShapeType="1"/>
                </p:cNvSpPr>
                <p:nvPr/>
              </p:nvSpPr>
              <p:spPr bwMode="auto">
                <a:xfrm>
                  <a:off x="4400" y="1320"/>
                  <a:ext cx="0" cy="11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74854" name="Line 66"/>
                <p:cNvSpPr>
                  <a:spLocks noChangeShapeType="1"/>
                </p:cNvSpPr>
                <p:nvPr/>
              </p:nvSpPr>
              <p:spPr bwMode="auto">
                <a:xfrm>
                  <a:off x="5063" y="1326"/>
                  <a:ext cx="0" cy="10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sp>
          <p:nvSpPr>
            <p:cNvPr id="74834" name="Text Box 67"/>
            <p:cNvSpPr txBox="1">
              <a:spLocks noChangeArrowheads="1"/>
            </p:cNvSpPr>
            <p:nvPr/>
          </p:nvSpPr>
          <p:spPr bwMode="auto">
            <a:xfrm>
              <a:off x="667" y="322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74835" name="Text Box 68"/>
            <p:cNvSpPr txBox="1">
              <a:spLocks noChangeArrowheads="1"/>
            </p:cNvSpPr>
            <p:nvPr/>
          </p:nvSpPr>
          <p:spPr bwMode="auto">
            <a:xfrm>
              <a:off x="620" y="3504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/>
                <a:t>2</a:t>
              </a:r>
            </a:p>
          </p:txBody>
        </p:sp>
        <p:sp>
          <p:nvSpPr>
            <p:cNvPr id="74836" name="Text Box 69"/>
            <p:cNvSpPr txBox="1">
              <a:spLocks noChangeArrowheads="1"/>
            </p:cNvSpPr>
            <p:nvPr/>
          </p:nvSpPr>
          <p:spPr bwMode="auto">
            <a:xfrm>
              <a:off x="448" y="3501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/>
                <a:t>3</a:t>
              </a:r>
            </a:p>
          </p:txBody>
        </p:sp>
      </p:grpSp>
      <p:sp>
        <p:nvSpPr>
          <p:cNvPr id="94212" name="Freeform 72"/>
          <p:cNvSpPr>
            <a:spLocks/>
          </p:cNvSpPr>
          <p:nvPr/>
        </p:nvSpPr>
        <p:spPr bwMode="auto">
          <a:xfrm>
            <a:off x="2397125" y="3743325"/>
            <a:ext cx="2290763" cy="1295400"/>
          </a:xfrm>
          <a:custGeom>
            <a:avLst/>
            <a:gdLst>
              <a:gd name="T0" fmla="*/ 0 w 1443"/>
              <a:gd name="T1" fmla="*/ 0 h 816"/>
              <a:gd name="T2" fmla="*/ 2147483647 w 1443"/>
              <a:gd name="T3" fmla="*/ 2147483647 h 816"/>
              <a:gd name="T4" fmla="*/ 2147483647 w 1443"/>
              <a:gd name="T5" fmla="*/ 2147483647 h 816"/>
              <a:gd name="T6" fmla="*/ 2147483647 w 1443"/>
              <a:gd name="T7" fmla="*/ 2147483647 h 816"/>
              <a:gd name="T8" fmla="*/ 0 w 1443"/>
              <a:gd name="T9" fmla="*/ 0 h 8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43" h="816">
                <a:moveTo>
                  <a:pt x="0" y="0"/>
                </a:moveTo>
                <a:cubicBezTo>
                  <a:pt x="571" y="285"/>
                  <a:pt x="856" y="408"/>
                  <a:pt x="1076" y="782"/>
                </a:cubicBezTo>
                <a:cubicBezTo>
                  <a:pt x="1185" y="775"/>
                  <a:pt x="1220" y="816"/>
                  <a:pt x="1320" y="788"/>
                </a:cubicBezTo>
                <a:cubicBezTo>
                  <a:pt x="1264" y="347"/>
                  <a:pt x="1276" y="352"/>
                  <a:pt x="1443" y="5"/>
                </a:cubicBezTo>
                <a:cubicBezTo>
                  <a:pt x="867" y="5"/>
                  <a:pt x="233" y="0"/>
                  <a:pt x="0" y="0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58" name="Rectangle 73"/>
          <p:cNvSpPr>
            <a:spLocks noChangeArrowheads="1"/>
          </p:cNvSpPr>
          <p:nvPr/>
        </p:nvSpPr>
        <p:spPr bwMode="auto">
          <a:xfrm>
            <a:off x="2176463" y="1417638"/>
            <a:ext cx="2528887" cy="233362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59" name="Oval 74"/>
          <p:cNvSpPr>
            <a:spLocks noChangeArrowheads="1"/>
          </p:cNvSpPr>
          <p:nvPr/>
        </p:nvSpPr>
        <p:spPr bwMode="auto">
          <a:xfrm>
            <a:off x="2513013" y="1470025"/>
            <a:ext cx="2095500" cy="6048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0" name="Rectangle 75"/>
          <p:cNvSpPr>
            <a:spLocks noChangeArrowheads="1"/>
          </p:cNvSpPr>
          <p:nvPr/>
        </p:nvSpPr>
        <p:spPr bwMode="auto">
          <a:xfrm>
            <a:off x="2457450" y="4806950"/>
            <a:ext cx="1155700" cy="2381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1" name="Rectangle 76"/>
          <p:cNvSpPr>
            <a:spLocks noChangeArrowheads="1"/>
          </p:cNvSpPr>
          <p:nvPr/>
        </p:nvSpPr>
        <p:spPr bwMode="auto">
          <a:xfrm>
            <a:off x="2433638" y="4830763"/>
            <a:ext cx="1147762" cy="2381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2" name="Line 77"/>
          <p:cNvSpPr>
            <a:spLocks noChangeShapeType="1"/>
          </p:cNvSpPr>
          <p:nvPr/>
        </p:nvSpPr>
        <p:spPr bwMode="auto">
          <a:xfrm>
            <a:off x="3459163" y="4962525"/>
            <a:ext cx="422275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63" name="Rectangle 78"/>
          <p:cNvSpPr>
            <a:spLocks noChangeArrowheads="1"/>
          </p:cNvSpPr>
          <p:nvPr/>
        </p:nvSpPr>
        <p:spPr bwMode="auto">
          <a:xfrm>
            <a:off x="3062288" y="4833938"/>
            <a:ext cx="427037" cy="2397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4" name="Text Box 79"/>
          <p:cNvSpPr txBox="1">
            <a:spLocks noChangeArrowheads="1"/>
          </p:cNvSpPr>
          <p:nvPr/>
        </p:nvSpPr>
        <p:spPr bwMode="auto">
          <a:xfrm>
            <a:off x="3014663" y="4806950"/>
            <a:ext cx="184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en-US" sz="1200"/>
          </a:p>
        </p:txBody>
      </p:sp>
      <p:sp>
        <p:nvSpPr>
          <p:cNvPr id="74765" name="Text Box 80"/>
          <p:cNvSpPr txBox="1">
            <a:spLocks noChangeArrowheads="1"/>
          </p:cNvSpPr>
          <p:nvPr/>
        </p:nvSpPr>
        <p:spPr bwMode="auto">
          <a:xfrm>
            <a:off x="1298575" y="4135438"/>
            <a:ext cx="24653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600"/>
              <a:t>IP destination address in </a:t>
            </a:r>
          </a:p>
          <a:p>
            <a:pPr eaLnBrk="1" hangingPunct="1"/>
            <a:r>
              <a:rPr lang="en-US" sz="1600"/>
              <a:t>arriving packet</a:t>
            </a:r>
            <a:r>
              <a:rPr lang="ja-JP" altLang="en-US" sz="1600"/>
              <a:t>’</a:t>
            </a:r>
            <a:r>
              <a:rPr lang="en-US" altLang="ja-JP" sz="1600"/>
              <a:t>s header</a:t>
            </a:r>
            <a:endParaRPr lang="en-US" sz="1600"/>
          </a:p>
        </p:txBody>
      </p:sp>
      <p:sp>
        <p:nvSpPr>
          <p:cNvPr id="74766" name="Line 81"/>
          <p:cNvSpPr>
            <a:spLocks noChangeShapeType="1"/>
          </p:cNvSpPr>
          <p:nvPr/>
        </p:nvSpPr>
        <p:spPr bwMode="auto">
          <a:xfrm flipH="1">
            <a:off x="2681288" y="5092700"/>
            <a:ext cx="1349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67" name="Text Box 82"/>
          <p:cNvSpPr txBox="1">
            <a:spLocks noChangeArrowheads="1"/>
          </p:cNvSpPr>
          <p:nvPr/>
        </p:nvSpPr>
        <p:spPr bwMode="auto">
          <a:xfrm>
            <a:off x="2641600" y="1627188"/>
            <a:ext cx="1863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400" b="1" smtClean="0">
                <a:solidFill>
                  <a:srgbClr val="CC0000"/>
                </a:solidFill>
              </a:rPr>
              <a:t>routing algorithm</a:t>
            </a:r>
          </a:p>
        </p:txBody>
      </p:sp>
      <p:sp>
        <p:nvSpPr>
          <p:cNvPr id="74768" name="Rectangle 83"/>
          <p:cNvSpPr>
            <a:spLocks noChangeArrowheads="1"/>
          </p:cNvSpPr>
          <p:nvPr/>
        </p:nvSpPr>
        <p:spPr bwMode="auto">
          <a:xfrm>
            <a:off x="2387600" y="2363788"/>
            <a:ext cx="2184400" cy="12985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69" name="Text Box 84"/>
          <p:cNvSpPr txBox="1">
            <a:spLocks noChangeArrowheads="1"/>
          </p:cNvSpPr>
          <p:nvPr/>
        </p:nvSpPr>
        <p:spPr bwMode="auto">
          <a:xfrm>
            <a:off x="2503488" y="2327275"/>
            <a:ext cx="2014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400" b="1" smtClean="0">
                <a:solidFill>
                  <a:srgbClr val="CC0000"/>
                </a:solidFill>
              </a:rPr>
              <a:t>local forwarding table</a:t>
            </a:r>
          </a:p>
        </p:txBody>
      </p:sp>
      <p:sp>
        <p:nvSpPr>
          <p:cNvPr id="74770" name="Text Box 85"/>
          <p:cNvSpPr txBox="1">
            <a:spLocks noChangeArrowheads="1"/>
          </p:cNvSpPr>
          <p:nvPr/>
        </p:nvSpPr>
        <p:spPr bwMode="auto">
          <a:xfrm>
            <a:off x="2430463" y="2574925"/>
            <a:ext cx="13128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400" smtClean="0"/>
              <a:t>dest address</a:t>
            </a:r>
          </a:p>
        </p:txBody>
      </p:sp>
      <p:sp>
        <p:nvSpPr>
          <p:cNvPr id="74771" name="Text Box 86"/>
          <p:cNvSpPr txBox="1">
            <a:spLocks noChangeArrowheads="1"/>
          </p:cNvSpPr>
          <p:nvPr/>
        </p:nvSpPr>
        <p:spPr bwMode="auto">
          <a:xfrm>
            <a:off x="3619500" y="2576513"/>
            <a:ext cx="1041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1400" smtClean="0"/>
              <a:t>output  link</a:t>
            </a:r>
          </a:p>
        </p:txBody>
      </p:sp>
      <p:sp>
        <p:nvSpPr>
          <p:cNvPr id="74772" name="Line 87"/>
          <p:cNvSpPr>
            <a:spLocks noChangeShapeType="1"/>
          </p:cNvSpPr>
          <p:nvPr/>
        </p:nvSpPr>
        <p:spPr bwMode="auto">
          <a:xfrm>
            <a:off x="3695700" y="2587625"/>
            <a:ext cx="7938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73" name="Text Box 88"/>
          <p:cNvSpPr txBox="1">
            <a:spLocks noChangeArrowheads="1"/>
          </p:cNvSpPr>
          <p:nvPr/>
        </p:nvSpPr>
        <p:spPr bwMode="auto">
          <a:xfrm>
            <a:off x="2417763" y="2859088"/>
            <a:ext cx="12890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1200" smtClean="0"/>
              <a:t>address-range 1</a:t>
            </a:r>
          </a:p>
          <a:p>
            <a:pPr algn="r" eaLnBrk="1" hangingPunct="1">
              <a:defRPr/>
            </a:pPr>
            <a:r>
              <a:rPr lang="en-US" sz="1200" smtClean="0"/>
              <a:t>address-range 2</a:t>
            </a:r>
          </a:p>
          <a:p>
            <a:pPr algn="r" eaLnBrk="1" hangingPunct="1">
              <a:defRPr/>
            </a:pPr>
            <a:r>
              <a:rPr lang="en-US" sz="1200" smtClean="0"/>
              <a:t>address-range 3</a:t>
            </a:r>
          </a:p>
          <a:p>
            <a:pPr algn="r" eaLnBrk="1" hangingPunct="1">
              <a:defRPr/>
            </a:pPr>
            <a:r>
              <a:rPr lang="en-US" sz="1200" smtClean="0"/>
              <a:t>address-range 4</a:t>
            </a:r>
          </a:p>
        </p:txBody>
      </p:sp>
      <p:sp>
        <p:nvSpPr>
          <p:cNvPr id="74774" name="Text Box 89"/>
          <p:cNvSpPr txBox="1">
            <a:spLocks noChangeArrowheads="1"/>
          </p:cNvSpPr>
          <p:nvPr/>
        </p:nvSpPr>
        <p:spPr bwMode="auto">
          <a:xfrm>
            <a:off x="3711575" y="2859088"/>
            <a:ext cx="2682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/>
              <a:t>3</a:t>
            </a:r>
          </a:p>
          <a:p>
            <a:pPr algn="ctr" eaLnBrk="1" hangingPunct="1"/>
            <a:r>
              <a:rPr lang="en-US" sz="1200"/>
              <a:t>2</a:t>
            </a:r>
          </a:p>
          <a:p>
            <a:pPr algn="ctr" eaLnBrk="1" hangingPunct="1"/>
            <a:r>
              <a:rPr lang="en-US" sz="1200"/>
              <a:t>2</a:t>
            </a:r>
          </a:p>
          <a:p>
            <a:pPr algn="ctr" eaLnBrk="1" hangingPunct="1"/>
            <a:r>
              <a:rPr lang="en-US" sz="1200"/>
              <a:t>1</a:t>
            </a:r>
          </a:p>
        </p:txBody>
      </p:sp>
      <p:sp>
        <p:nvSpPr>
          <p:cNvPr id="74775" name="Line 90"/>
          <p:cNvSpPr>
            <a:spLocks noChangeShapeType="1"/>
          </p:cNvSpPr>
          <p:nvPr/>
        </p:nvSpPr>
        <p:spPr bwMode="auto">
          <a:xfrm>
            <a:off x="2409825" y="2840038"/>
            <a:ext cx="2163763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76" name="Line 91"/>
          <p:cNvSpPr>
            <a:spLocks noChangeShapeType="1"/>
          </p:cNvSpPr>
          <p:nvPr/>
        </p:nvSpPr>
        <p:spPr bwMode="auto">
          <a:xfrm>
            <a:off x="2392363" y="2592388"/>
            <a:ext cx="2173287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77" name="AutoShape 92"/>
          <p:cNvSpPr>
            <a:spLocks noChangeArrowheads="1"/>
          </p:cNvSpPr>
          <p:nvPr/>
        </p:nvSpPr>
        <p:spPr bwMode="auto">
          <a:xfrm rot="5400000">
            <a:off x="3466306" y="2082007"/>
            <a:ext cx="239713" cy="273050"/>
          </a:xfrm>
          <a:prstGeom prst="rightArrow">
            <a:avLst>
              <a:gd name="adj1" fmla="val 51167"/>
              <a:gd name="adj2" fmla="val 39736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4778" name="Line 93"/>
          <p:cNvSpPr>
            <a:spLocks noChangeShapeType="1"/>
          </p:cNvSpPr>
          <p:nvPr/>
        </p:nvSpPr>
        <p:spPr bwMode="auto">
          <a:xfrm>
            <a:off x="2843213" y="4524375"/>
            <a:ext cx="363537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94234" name="Freeform 94"/>
          <p:cNvSpPr>
            <a:spLocks/>
          </p:cNvSpPr>
          <p:nvPr/>
        </p:nvSpPr>
        <p:spPr bwMode="auto">
          <a:xfrm>
            <a:off x="3916363" y="5014913"/>
            <a:ext cx="879475" cy="265112"/>
          </a:xfrm>
          <a:custGeom>
            <a:avLst/>
            <a:gdLst>
              <a:gd name="T0" fmla="*/ 0 w 554"/>
              <a:gd name="T1" fmla="*/ 2147483647 h 167"/>
              <a:gd name="T2" fmla="*/ 2147483647 w 554"/>
              <a:gd name="T3" fmla="*/ 2147483647 h 167"/>
              <a:gd name="T4" fmla="*/ 2147483647 w 554"/>
              <a:gd name="T5" fmla="*/ 2147483647 h 16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54" h="167">
                <a:moveTo>
                  <a:pt x="0" y="10"/>
                </a:moveTo>
                <a:cubicBezTo>
                  <a:pt x="102" y="0"/>
                  <a:pt x="240" y="5"/>
                  <a:pt x="324" y="26"/>
                </a:cubicBezTo>
                <a:cubicBezTo>
                  <a:pt x="416" y="52"/>
                  <a:pt x="502" y="120"/>
                  <a:pt x="554" y="167"/>
                </a:cubicBezTo>
              </a:path>
            </a:pathLst>
          </a:custGeom>
          <a:noFill/>
          <a:ln w="57150" cmpd="sng">
            <a:solidFill>
              <a:srgbClr val="CC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35" name="Freeform 95"/>
          <p:cNvSpPr>
            <a:spLocks/>
          </p:cNvSpPr>
          <p:nvPr/>
        </p:nvSpPr>
        <p:spPr bwMode="auto">
          <a:xfrm flipH="1">
            <a:off x="6249988" y="4578350"/>
            <a:ext cx="577850" cy="371475"/>
          </a:xfrm>
          <a:custGeom>
            <a:avLst/>
            <a:gdLst>
              <a:gd name="T0" fmla="*/ 0 w 1443"/>
              <a:gd name="T1" fmla="*/ 0 h 816"/>
              <a:gd name="T2" fmla="*/ 2147483647 w 1443"/>
              <a:gd name="T3" fmla="*/ 2147483647 h 816"/>
              <a:gd name="T4" fmla="*/ 2147483647 w 1443"/>
              <a:gd name="T5" fmla="*/ 2147483647 h 816"/>
              <a:gd name="T6" fmla="*/ 2147483647 w 1443"/>
              <a:gd name="T7" fmla="*/ 2147483647 h 816"/>
              <a:gd name="T8" fmla="*/ 0 w 1443"/>
              <a:gd name="T9" fmla="*/ 0 h 8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43" h="816">
                <a:moveTo>
                  <a:pt x="0" y="0"/>
                </a:moveTo>
                <a:cubicBezTo>
                  <a:pt x="571" y="285"/>
                  <a:pt x="856" y="408"/>
                  <a:pt x="1076" y="782"/>
                </a:cubicBezTo>
                <a:cubicBezTo>
                  <a:pt x="1185" y="775"/>
                  <a:pt x="1220" y="816"/>
                  <a:pt x="1320" y="788"/>
                </a:cubicBezTo>
                <a:cubicBezTo>
                  <a:pt x="1264" y="347"/>
                  <a:pt x="1276" y="352"/>
                  <a:pt x="1443" y="5"/>
                </a:cubicBezTo>
                <a:cubicBezTo>
                  <a:pt x="867" y="5"/>
                  <a:pt x="233" y="0"/>
                  <a:pt x="0" y="0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36" name="Freeform 96"/>
          <p:cNvSpPr>
            <a:spLocks/>
          </p:cNvSpPr>
          <p:nvPr/>
        </p:nvSpPr>
        <p:spPr bwMode="auto">
          <a:xfrm flipH="1">
            <a:off x="5240338" y="4305300"/>
            <a:ext cx="577850" cy="371475"/>
          </a:xfrm>
          <a:custGeom>
            <a:avLst/>
            <a:gdLst>
              <a:gd name="T0" fmla="*/ 0 w 1443"/>
              <a:gd name="T1" fmla="*/ 0 h 816"/>
              <a:gd name="T2" fmla="*/ 2147483647 w 1443"/>
              <a:gd name="T3" fmla="*/ 2147483647 h 816"/>
              <a:gd name="T4" fmla="*/ 2147483647 w 1443"/>
              <a:gd name="T5" fmla="*/ 2147483647 h 816"/>
              <a:gd name="T6" fmla="*/ 2147483647 w 1443"/>
              <a:gd name="T7" fmla="*/ 2147483647 h 816"/>
              <a:gd name="T8" fmla="*/ 0 w 1443"/>
              <a:gd name="T9" fmla="*/ 0 h 8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43" h="816">
                <a:moveTo>
                  <a:pt x="0" y="0"/>
                </a:moveTo>
                <a:cubicBezTo>
                  <a:pt x="571" y="285"/>
                  <a:pt x="856" y="408"/>
                  <a:pt x="1076" y="782"/>
                </a:cubicBezTo>
                <a:cubicBezTo>
                  <a:pt x="1185" y="775"/>
                  <a:pt x="1220" y="816"/>
                  <a:pt x="1320" y="788"/>
                </a:cubicBezTo>
                <a:cubicBezTo>
                  <a:pt x="1264" y="347"/>
                  <a:pt x="1276" y="352"/>
                  <a:pt x="1443" y="5"/>
                </a:cubicBezTo>
                <a:cubicBezTo>
                  <a:pt x="867" y="5"/>
                  <a:pt x="233" y="0"/>
                  <a:pt x="0" y="0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37" name="Freeform 97"/>
          <p:cNvSpPr>
            <a:spLocks/>
          </p:cNvSpPr>
          <p:nvPr/>
        </p:nvSpPr>
        <p:spPr bwMode="auto">
          <a:xfrm flipH="1" flipV="1">
            <a:off x="5908675" y="5851525"/>
            <a:ext cx="542925" cy="371475"/>
          </a:xfrm>
          <a:custGeom>
            <a:avLst/>
            <a:gdLst>
              <a:gd name="T0" fmla="*/ 0 w 1443"/>
              <a:gd name="T1" fmla="*/ 0 h 816"/>
              <a:gd name="T2" fmla="*/ 2147483647 w 1443"/>
              <a:gd name="T3" fmla="*/ 2147483647 h 816"/>
              <a:gd name="T4" fmla="*/ 2147483647 w 1443"/>
              <a:gd name="T5" fmla="*/ 2147483647 h 816"/>
              <a:gd name="T6" fmla="*/ 2147483647 w 1443"/>
              <a:gd name="T7" fmla="*/ 2147483647 h 816"/>
              <a:gd name="T8" fmla="*/ 0 w 1443"/>
              <a:gd name="T9" fmla="*/ 0 h 8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43" h="816">
                <a:moveTo>
                  <a:pt x="0" y="0"/>
                </a:moveTo>
                <a:cubicBezTo>
                  <a:pt x="571" y="285"/>
                  <a:pt x="856" y="408"/>
                  <a:pt x="1076" y="782"/>
                </a:cubicBezTo>
                <a:cubicBezTo>
                  <a:pt x="1185" y="775"/>
                  <a:pt x="1220" y="816"/>
                  <a:pt x="1320" y="788"/>
                </a:cubicBezTo>
                <a:cubicBezTo>
                  <a:pt x="1264" y="347"/>
                  <a:pt x="1276" y="352"/>
                  <a:pt x="1443" y="5"/>
                </a:cubicBezTo>
                <a:cubicBezTo>
                  <a:pt x="867" y="5"/>
                  <a:pt x="233" y="0"/>
                  <a:pt x="0" y="0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38" name="Freeform 98"/>
          <p:cNvSpPr>
            <a:spLocks/>
          </p:cNvSpPr>
          <p:nvPr/>
        </p:nvSpPr>
        <p:spPr bwMode="auto">
          <a:xfrm flipH="1" flipV="1">
            <a:off x="4559300" y="5835650"/>
            <a:ext cx="542925" cy="371475"/>
          </a:xfrm>
          <a:custGeom>
            <a:avLst/>
            <a:gdLst>
              <a:gd name="T0" fmla="*/ 0 w 1443"/>
              <a:gd name="T1" fmla="*/ 0 h 816"/>
              <a:gd name="T2" fmla="*/ 2147483647 w 1443"/>
              <a:gd name="T3" fmla="*/ 2147483647 h 816"/>
              <a:gd name="T4" fmla="*/ 2147483647 w 1443"/>
              <a:gd name="T5" fmla="*/ 2147483647 h 816"/>
              <a:gd name="T6" fmla="*/ 2147483647 w 1443"/>
              <a:gd name="T7" fmla="*/ 2147483647 h 816"/>
              <a:gd name="T8" fmla="*/ 0 w 1443"/>
              <a:gd name="T9" fmla="*/ 0 h 8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43" h="816">
                <a:moveTo>
                  <a:pt x="0" y="0"/>
                </a:moveTo>
                <a:cubicBezTo>
                  <a:pt x="571" y="285"/>
                  <a:pt x="856" y="408"/>
                  <a:pt x="1076" y="782"/>
                </a:cubicBezTo>
                <a:cubicBezTo>
                  <a:pt x="1185" y="775"/>
                  <a:pt x="1220" y="816"/>
                  <a:pt x="1320" y="788"/>
                </a:cubicBezTo>
                <a:cubicBezTo>
                  <a:pt x="1264" y="347"/>
                  <a:pt x="1276" y="352"/>
                  <a:pt x="1443" y="5"/>
                </a:cubicBezTo>
                <a:cubicBezTo>
                  <a:pt x="867" y="5"/>
                  <a:pt x="233" y="0"/>
                  <a:pt x="0" y="0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4239" name="Freeform 99"/>
          <p:cNvSpPr>
            <a:spLocks/>
          </p:cNvSpPr>
          <p:nvPr/>
        </p:nvSpPr>
        <p:spPr bwMode="auto">
          <a:xfrm flipH="1" flipV="1">
            <a:off x="5199063" y="5543550"/>
            <a:ext cx="542925" cy="452438"/>
          </a:xfrm>
          <a:custGeom>
            <a:avLst/>
            <a:gdLst>
              <a:gd name="T0" fmla="*/ 0 w 1443"/>
              <a:gd name="T1" fmla="*/ 0 h 816"/>
              <a:gd name="T2" fmla="*/ 2147483647 w 1443"/>
              <a:gd name="T3" fmla="*/ 2147483647 h 816"/>
              <a:gd name="T4" fmla="*/ 2147483647 w 1443"/>
              <a:gd name="T5" fmla="*/ 2147483647 h 816"/>
              <a:gd name="T6" fmla="*/ 2147483647 w 1443"/>
              <a:gd name="T7" fmla="*/ 2147483647 h 816"/>
              <a:gd name="T8" fmla="*/ 0 w 1443"/>
              <a:gd name="T9" fmla="*/ 0 h 8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43" h="816">
                <a:moveTo>
                  <a:pt x="0" y="0"/>
                </a:moveTo>
                <a:cubicBezTo>
                  <a:pt x="571" y="285"/>
                  <a:pt x="856" y="408"/>
                  <a:pt x="1076" y="782"/>
                </a:cubicBezTo>
                <a:cubicBezTo>
                  <a:pt x="1185" y="775"/>
                  <a:pt x="1220" y="816"/>
                  <a:pt x="1320" y="788"/>
                </a:cubicBezTo>
                <a:cubicBezTo>
                  <a:pt x="1264" y="347"/>
                  <a:pt x="1276" y="352"/>
                  <a:pt x="1443" y="5"/>
                </a:cubicBezTo>
                <a:cubicBezTo>
                  <a:pt x="867" y="5"/>
                  <a:pt x="233" y="0"/>
                  <a:pt x="0" y="0"/>
                </a:cubicBez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94240" name="Group 100"/>
          <p:cNvGrpSpPr>
            <a:grpSpLocks/>
          </p:cNvGrpSpPr>
          <p:nvPr/>
        </p:nvGrpSpPr>
        <p:grpSpPr bwMode="auto">
          <a:xfrm>
            <a:off x="5248275" y="3860800"/>
            <a:ext cx="550863" cy="452438"/>
            <a:chOff x="2886" y="1668"/>
            <a:chExt cx="347" cy="285"/>
          </a:xfrm>
        </p:grpSpPr>
        <p:sp>
          <p:nvSpPr>
            <p:cNvPr id="74826" name="Rectangle 101"/>
            <p:cNvSpPr>
              <a:spLocks noChangeArrowheads="1"/>
            </p:cNvSpPr>
            <p:nvPr/>
          </p:nvSpPr>
          <p:spPr bwMode="auto">
            <a:xfrm>
              <a:off x="2886" y="1668"/>
              <a:ext cx="347" cy="28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27" name="Oval 102"/>
            <p:cNvSpPr>
              <a:spLocks noChangeArrowheads="1"/>
            </p:cNvSpPr>
            <p:nvPr/>
          </p:nvSpPr>
          <p:spPr bwMode="auto">
            <a:xfrm>
              <a:off x="2905" y="1674"/>
              <a:ext cx="314" cy="7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28" name="Rectangle 103"/>
            <p:cNvSpPr>
              <a:spLocks noChangeArrowheads="1"/>
            </p:cNvSpPr>
            <p:nvPr/>
          </p:nvSpPr>
          <p:spPr bwMode="auto">
            <a:xfrm>
              <a:off x="2913" y="1785"/>
              <a:ext cx="300" cy="1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29" name="Line 104"/>
            <p:cNvSpPr>
              <a:spLocks noChangeShapeType="1"/>
            </p:cNvSpPr>
            <p:nvPr/>
          </p:nvSpPr>
          <p:spPr bwMode="auto">
            <a:xfrm>
              <a:off x="3082" y="1811"/>
              <a:ext cx="1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4830" name="Line 105"/>
            <p:cNvSpPr>
              <a:spLocks noChangeShapeType="1"/>
            </p:cNvSpPr>
            <p:nvPr/>
          </p:nvSpPr>
          <p:spPr bwMode="auto">
            <a:xfrm>
              <a:off x="2913" y="1842"/>
              <a:ext cx="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4831" name="Line 106"/>
            <p:cNvSpPr>
              <a:spLocks noChangeShapeType="1"/>
            </p:cNvSpPr>
            <p:nvPr/>
          </p:nvSpPr>
          <p:spPr bwMode="auto">
            <a:xfrm>
              <a:off x="2912" y="1812"/>
              <a:ext cx="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4832" name="AutoShape 107"/>
            <p:cNvSpPr>
              <a:spLocks noChangeArrowheads="1"/>
            </p:cNvSpPr>
            <p:nvPr/>
          </p:nvSpPr>
          <p:spPr bwMode="auto">
            <a:xfrm rot="5400000">
              <a:off x="3051" y="1745"/>
              <a:ext cx="29" cy="41"/>
            </a:xfrm>
            <a:prstGeom prst="rightArrow">
              <a:avLst>
                <a:gd name="adj1" fmla="val 51167"/>
                <a:gd name="adj2" fmla="val 39736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4241" name="Group 108"/>
          <p:cNvGrpSpPr>
            <a:grpSpLocks/>
          </p:cNvGrpSpPr>
          <p:nvPr/>
        </p:nvGrpSpPr>
        <p:grpSpPr bwMode="auto">
          <a:xfrm>
            <a:off x="6261100" y="4133850"/>
            <a:ext cx="550863" cy="452438"/>
            <a:chOff x="2886" y="1668"/>
            <a:chExt cx="347" cy="285"/>
          </a:xfrm>
        </p:grpSpPr>
        <p:sp>
          <p:nvSpPr>
            <p:cNvPr id="74819" name="Rectangle 109"/>
            <p:cNvSpPr>
              <a:spLocks noChangeArrowheads="1"/>
            </p:cNvSpPr>
            <p:nvPr/>
          </p:nvSpPr>
          <p:spPr bwMode="auto">
            <a:xfrm>
              <a:off x="2886" y="1668"/>
              <a:ext cx="347" cy="28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20" name="Oval 110"/>
            <p:cNvSpPr>
              <a:spLocks noChangeArrowheads="1"/>
            </p:cNvSpPr>
            <p:nvPr/>
          </p:nvSpPr>
          <p:spPr bwMode="auto">
            <a:xfrm>
              <a:off x="2905" y="1674"/>
              <a:ext cx="314" cy="7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21" name="Rectangle 111"/>
            <p:cNvSpPr>
              <a:spLocks noChangeArrowheads="1"/>
            </p:cNvSpPr>
            <p:nvPr/>
          </p:nvSpPr>
          <p:spPr bwMode="auto">
            <a:xfrm>
              <a:off x="2913" y="1785"/>
              <a:ext cx="300" cy="1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22" name="Line 112"/>
            <p:cNvSpPr>
              <a:spLocks noChangeShapeType="1"/>
            </p:cNvSpPr>
            <p:nvPr/>
          </p:nvSpPr>
          <p:spPr bwMode="auto">
            <a:xfrm>
              <a:off x="3082" y="1811"/>
              <a:ext cx="1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4823" name="Line 113"/>
            <p:cNvSpPr>
              <a:spLocks noChangeShapeType="1"/>
            </p:cNvSpPr>
            <p:nvPr/>
          </p:nvSpPr>
          <p:spPr bwMode="auto">
            <a:xfrm>
              <a:off x="2913" y="1842"/>
              <a:ext cx="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4824" name="Line 114"/>
            <p:cNvSpPr>
              <a:spLocks noChangeShapeType="1"/>
            </p:cNvSpPr>
            <p:nvPr/>
          </p:nvSpPr>
          <p:spPr bwMode="auto">
            <a:xfrm>
              <a:off x="2912" y="1812"/>
              <a:ext cx="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4825" name="AutoShape 115"/>
            <p:cNvSpPr>
              <a:spLocks noChangeArrowheads="1"/>
            </p:cNvSpPr>
            <p:nvPr/>
          </p:nvSpPr>
          <p:spPr bwMode="auto">
            <a:xfrm rot="5400000">
              <a:off x="3051" y="1745"/>
              <a:ext cx="29" cy="41"/>
            </a:xfrm>
            <a:prstGeom prst="rightArrow">
              <a:avLst>
                <a:gd name="adj1" fmla="val 51167"/>
                <a:gd name="adj2" fmla="val 39736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4242" name="Group 116"/>
          <p:cNvGrpSpPr>
            <a:grpSpLocks/>
          </p:cNvGrpSpPr>
          <p:nvPr/>
        </p:nvGrpSpPr>
        <p:grpSpPr bwMode="auto">
          <a:xfrm>
            <a:off x="5891213" y="6210300"/>
            <a:ext cx="550862" cy="452438"/>
            <a:chOff x="2886" y="1668"/>
            <a:chExt cx="347" cy="285"/>
          </a:xfrm>
        </p:grpSpPr>
        <p:sp>
          <p:nvSpPr>
            <p:cNvPr id="74812" name="Rectangle 117"/>
            <p:cNvSpPr>
              <a:spLocks noChangeArrowheads="1"/>
            </p:cNvSpPr>
            <p:nvPr/>
          </p:nvSpPr>
          <p:spPr bwMode="auto">
            <a:xfrm>
              <a:off x="2886" y="1668"/>
              <a:ext cx="347" cy="28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13" name="Oval 118"/>
            <p:cNvSpPr>
              <a:spLocks noChangeArrowheads="1"/>
            </p:cNvSpPr>
            <p:nvPr/>
          </p:nvSpPr>
          <p:spPr bwMode="auto">
            <a:xfrm>
              <a:off x="2905" y="1674"/>
              <a:ext cx="314" cy="7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14" name="Rectangle 119"/>
            <p:cNvSpPr>
              <a:spLocks noChangeArrowheads="1"/>
            </p:cNvSpPr>
            <p:nvPr/>
          </p:nvSpPr>
          <p:spPr bwMode="auto">
            <a:xfrm>
              <a:off x="2913" y="1785"/>
              <a:ext cx="300" cy="1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15" name="Line 120"/>
            <p:cNvSpPr>
              <a:spLocks noChangeShapeType="1"/>
            </p:cNvSpPr>
            <p:nvPr/>
          </p:nvSpPr>
          <p:spPr bwMode="auto">
            <a:xfrm>
              <a:off x="3082" y="1811"/>
              <a:ext cx="1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4816" name="Line 121"/>
            <p:cNvSpPr>
              <a:spLocks noChangeShapeType="1"/>
            </p:cNvSpPr>
            <p:nvPr/>
          </p:nvSpPr>
          <p:spPr bwMode="auto">
            <a:xfrm>
              <a:off x="2913" y="1842"/>
              <a:ext cx="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4817" name="Line 122"/>
            <p:cNvSpPr>
              <a:spLocks noChangeShapeType="1"/>
            </p:cNvSpPr>
            <p:nvPr/>
          </p:nvSpPr>
          <p:spPr bwMode="auto">
            <a:xfrm>
              <a:off x="2912" y="1812"/>
              <a:ext cx="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4818" name="AutoShape 123"/>
            <p:cNvSpPr>
              <a:spLocks noChangeArrowheads="1"/>
            </p:cNvSpPr>
            <p:nvPr/>
          </p:nvSpPr>
          <p:spPr bwMode="auto">
            <a:xfrm rot="5400000">
              <a:off x="3051" y="1745"/>
              <a:ext cx="29" cy="41"/>
            </a:xfrm>
            <a:prstGeom prst="rightArrow">
              <a:avLst>
                <a:gd name="adj1" fmla="val 51167"/>
                <a:gd name="adj2" fmla="val 39736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4243" name="Group 124"/>
          <p:cNvGrpSpPr>
            <a:grpSpLocks/>
          </p:cNvGrpSpPr>
          <p:nvPr/>
        </p:nvGrpSpPr>
        <p:grpSpPr bwMode="auto">
          <a:xfrm>
            <a:off x="5195888" y="5991225"/>
            <a:ext cx="550862" cy="452438"/>
            <a:chOff x="2886" y="1668"/>
            <a:chExt cx="347" cy="285"/>
          </a:xfrm>
        </p:grpSpPr>
        <p:sp>
          <p:nvSpPr>
            <p:cNvPr id="74805" name="Rectangle 125"/>
            <p:cNvSpPr>
              <a:spLocks noChangeArrowheads="1"/>
            </p:cNvSpPr>
            <p:nvPr/>
          </p:nvSpPr>
          <p:spPr bwMode="auto">
            <a:xfrm>
              <a:off x="2886" y="1668"/>
              <a:ext cx="347" cy="28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06" name="Oval 126"/>
            <p:cNvSpPr>
              <a:spLocks noChangeArrowheads="1"/>
            </p:cNvSpPr>
            <p:nvPr/>
          </p:nvSpPr>
          <p:spPr bwMode="auto">
            <a:xfrm>
              <a:off x="2905" y="1674"/>
              <a:ext cx="314" cy="7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07" name="Rectangle 127"/>
            <p:cNvSpPr>
              <a:spLocks noChangeArrowheads="1"/>
            </p:cNvSpPr>
            <p:nvPr/>
          </p:nvSpPr>
          <p:spPr bwMode="auto">
            <a:xfrm>
              <a:off x="2913" y="1785"/>
              <a:ext cx="300" cy="1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08" name="Line 128"/>
            <p:cNvSpPr>
              <a:spLocks noChangeShapeType="1"/>
            </p:cNvSpPr>
            <p:nvPr/>
          </p:nvSpPr>
          <p:spPr bwMode="auto">
            <a:xfrm>
              <a:off x="3082" y="1811"/>
              <a:ext cx="1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4809" name="Line 129"/>
            <p:cNvSpPr>
              <a:spLocks noChangeShapeType="1"/>
            </p:cNvSpPr>
            <p:nvPr/>
          </p:nvSpPr>
          <p:spPr bwMode="auto">
            <a:xfrm>
              <a:off x="2913" y="1842"/>
              <a:ext cx="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4810" name="Line 130"/>
            <p:cNvSpPr>
              <a:spLocks noChangeShapeType="1"/>
            </p:cNvSpPr>
            <p:nvPr/>
          </p:nvSpPr>
          <p:spPr bwMode="auto">
            <a:xfrm>
              <a:off x="2912" y="1812"/>
              <a:ext cx="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4811" name="AutoShape 131"/>
            <p:cNvSpPr>
              <a:spLocks noChangeArrowheads="1"/>
            </p:cNvSpPr>
            <p:nvPr/>
          </p:nvSpPr>
          <p:spPr bwMode="auto">
            <a:xfrm rot="5400000">
              <a:off x="3051" y="1745"/>
              <a:ext cx="29" cy="41"/>
            </a:xfrm>
            <a:prstGeom prst="rightArrow">
              <a:avLst>
                <a:gd name="adj1" fmla="val 51167"/>
                <a:gd name="adj2" fmla="val 39736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4244" name="Group 132"/>
          <p:cNvGrpSpPr>
            <a:grpSpLocks/>
          </p:cNvGrpSpPr>
          <p:nvPr/>
        </p:nvGrpSpPr>
        <p:grpSpPr bwMode="auto">
          <a:xfrm>
            <a:off x="4540250" y="6183313"/>
            <a:ext cx="550863" cy="452437"/>
            <a:chOff x="2886" y="1668"/>
            <a:chExt cx="347" cy="285"/>
          </a:xfrm>
        </p:grpSpPr>
        <p:sp>
          <p:nvSpPr>
            <p:cNvPr id="74798" name="Rectangle 133"/>
            <p:cNvSpPr>
              <a:spLocks noChangeArrowheads="1"/>
            </p:cNvSpPr>
            <p:nvPr/>
          </p:nvSpPr>
          <p:spPr bwMode="auto">
            <a:xfrm>
              <a:off x="2886" y="1668"/>
              <a:ext cx="347" cy="28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799" name="Oval 134"/>
            <p:cNvSpPr>
              <a:spLocks noChangeArrowheads="1"/>
            </p:cNvSpPr>
            <p:nvPr/>
          </p:nvSpPr>
          <p:spPr bwMode="auto">
            <a:xfrm>
              <a:off x="2905" y="1674"/>
              <a:ext cx="314" cy="7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00" name="Rectangle 135"/>
            <p:cNvSpPr>
              <a:spLocks noChangeArrowheads="1"/>
            </p:cNvSpPr>
            <p:nvPr/>
          </p:nvSpPr>
          <p:spPr bwMode="auto">
            <a:xfrm>
              <a:off x="2913" y="1785"/>
              <a:ext cx="300" cy="1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801" name="Line 136"/>
            <p:cNvSpPr>
              <a:spLocks noChangeShapeType="1"/>
            </p:cNvSpPr>
            <p:nvPr/>
          </p:nvSpPr>
          <p:spPr bwMode="auto">
            <a:xfrm>
              <a:off x="3082" y="1811"/>
              <a:ext cx="1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4802" name="Line 137"/>
            <p:cNvSpPr>
              <a:spLocks noChangeShapeType="1"/>
            </p:cNvSpPr>
            <p:nvPr/>
          </p:nvSpPr>
          <p:spPr bwMode="auto">
            <a:xfrm>
              <a:off x="2913" y="1842"/>
              <a:ext cx="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4803" name="Line 138"/>
            <p:cNvSpPr>
              <a:spLocks noChangeShapeType="1"/>
            </p:cNvSpPr>
            <p:nvPr/>
          </p:nvSpPr>
          <p:spPr bwMode="auto">
            <a:xfrm>
              <a:off x="2912" y="1812"/>
              <a:ext cx="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4804" name="AutoShape 139"/>
            <p:cNvSpPr>
              <a:spLocks noChangeArrowheads="1"/>
            </p:cNvSpPr>
            <p:nvPr/>
          </p:nvSpPr>
          <p:spPr bwMode="auto">
            <a:xfrm rot="5400000">
              <a:off x="3051" y="1745"/>
              <a:ext cx="29" cy="41"/>
            </a:xfrm>
            <a:prstGeom prst="rightArrow">
              <a:avLst>
                <a:gd name="adj1" fmla="val 51167"/>
                <a:gd name="adj2" fmla="val 39736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4790" name="Rectangle 144"/>
          <p:cNvSpPr>
            <a:spLocks noGrp="1" noChangeArrowheads="1"/>
          </p:cNvSpPr>
          <p:nvPr>
            <p:ph type="title"/>
          </p:nvPr>
        </p:nvSpPr>
        <p:spPr>
          <a:xfrm>
            <a:off x="249238" y="0"/>
            <a:ext cx="8894762" cy="1143000"/>
          </a:xfrm>
        </p:spPr>
        <p:txBody>
          <a:bodyPr/>
          <a:lstStyle/>
          <a:p>
            <a:pPr>
              <a:defRPr/>
            </a:pPr>
            <a:r>
              <a:rPr lang="en-US" sz="4000">
                <a:cs typeface="+mj-cs"/>
              </a:rPr>
              <a:t>Interplay between routing, forwarding</a:t>
            </a:r>
          </a:p>
        </p:txBody>
      </p:sp>
      <p:pic>
        <p:nvPicPr>
          <p:cNvPr id="94246" name="Picture 145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7350" y="788988"/>
            <a:ext cx="7769225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78388" name="Group 148"/>
          <p:cNvGrpSpPr>
            <a:grpSpLocks/>
          </p:cNvGrpSpPr>
          <p:nvPr/>
        </p:nvGrpSpPr>
        <p:grpSpPr bwMode="auto">
          <a:xfrm>
            <a:off x="4416425" y="1447800"/>
            <a:ext cx="4435475" cy="641350"/>
            <a:chOff x="2782" y="912"/>
            <a:chExt cx="2794" cy="404"/>
          </a:xfrm>
        </p:grpSpPr>
        <p:sp>
          <p:nvSpPr>
            <p:cNvPr id="74796" name="Line 146"/>
            <p:cNvSpPr>
              <a:spLocks noChangeShapeType="1"/>
            </p:cNvSpPr>
            <p:nvPr/>
          </p:nvSpPr>
          <p:spPr bwMode="auto">
            <a:xfrm>
              <a:off x="2782" y="1117"/>
              <a:ext cx="1032" cy="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4797" name="Text Box 147"/>
            <p:cNvSpPr txBox="1">
              <a:spLocks noChangeArrowheads="1"/>
            </p:cNvSpPr>
            <p:nvPr/>
          </p:nvSpPr>
          <p:spPr bwMode="auto">
            <a:xfrm>
              <a:off x="3532" y="912"/>
              <a:ext cx="204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CC0000"/>
                  </a:solidFill>
                </a:rPr>
                <a:t>routing algorithm determines</a:t>
              </a:r>
            </a:p>
            <a:p>
              <a:pPr>
                <a:defRPr/>
              </a:pPr>
              <a:r>
                <a:rPr lang="en-US" smtClean="0">
                  <a:solidFill>
                    <a:srgbClr val="CC0000"/>
                  </a:solidFill>
                </a:rPr>
                <a:t>end-end-path through network</a:t>
              </a:r>
            </a:p>
          </p:txBody>
        </p:sp>
      </p:grpSp>
      <p:grpSp>
        <p:nvGrpSpPr>
          <p:cNvPr id="778389" name="Group 149"/>
          <p:cNvGrpSpPr>
            <a:grpSpLocks/>
          </p:cNvGrpSpPr>
          <p:nvPr/>
        </p:nvGrpSpPr>
        <p:grpSpPr bwMode="auto">
          <a:xfrm>
            <a:off x="4479925" y="2135188"/>
            <a:ext cx="4308475" cy="641350"/>
            <a:chOff x="2782" y="912"/>
            <a:chExt cx="2714" cy="404"/>
          </a:xfrm>
        </p:grpSpPr>
        <p:sp>
          <p:nvSpPr>
            <p:cNvPr id="74794" name="Line 150"/>
            <p:cNvSpPr>
              <a:spLocks noChangeShapeType="1"/>
            </p:cNvSpPr>
            <p:nvPr/>
          </p:nvSpPr>
          <p:spPr bwMode="auto">
            <a:xfrm>
              <a:off x="2782" y="1117"/>
              <a:ext cx="1032" cy="0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4795" name="Text Box 151"/>
            <p:cNvSpPr txBox="1">
              <a:spLocks noChangeArrowheads="1"/>
            </p:cNvSpPr>
            <p:nvPr/>
          </p:nvSpPr>
          <p:spPr bwMode="auto">
            <a:xfrm>
              <a:off x="3532" y="912"/>
              <a:ext cx="196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mtClean="0">
                  <a:solidFill>
                    <a:srgbClr val="CC0000"/>
                  </a:solidFill>
                </a:rPr>
                <a:t>forwarding table determines</a:t>
              </a:r>
            </a:p>
            <a:p>
              <a:pPr>
                <a:defRPr/>
              </a:pPr>
              <a:r>
                <a:rPr lang="en-US" smtClean="0">
                  <a:solidFill>
                    <a:srgbClr val="CC0000"/>
                  </a:solidFill>
                </a:rPr>
                <a:t>local forwarding at this router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7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7577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005554BC-6C54-4338-B78F-52577E88C56D}" type="slidenum">
              <a:rPr lang="en-US"/>
              <a:pPr/>
              <a:t>4</a:t>
            </a:fld>
            <a:endParaRPr lang="en-US"/>
          </a:p>
        </p:txBody>
      </p:sp>
      <p:pic>
        <p:nvPicPr>
          <p:cNvPr id="95235" name="Picture 75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8488" y="847725"/>
            <a:ext cx="45704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5236" name="Group 2"/>
          <p:cNvGrpSpPr>
            <a:grpSpLocks/>
          </p:cNvGrpSpPr>
          <p:nvPr/>
        </p:nvGrpSpPr>
        <p:grpSpPr bwMode="auto">
          <a:xfrm>
            <a:off x="3200400" y="1406525"/>
            <a:ext cx="3571875" cy="2236788"/>
            <a:chOff x="3162" y="1071"/>
            <a:chExt cx="2250" cy="1409"/>
          </a:xfrm>
        </p:grpSpPr>
        <p:sp>
          <p:nvSpPr>
            <p:cNvPr id="95240" name="Freeform 3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41" name="Freeform 4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87" name="Oval 5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88" name="Line 6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5789" name="Line 7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5790" name="Rectangle 8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75791" name="Oval 9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2" name="Oval 10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3" name="Line 11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5794" name="Line 12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5795" name="Rectangle 13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75796" name="Oval 14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7" name="Oval 15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798" name="Line 16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5799" name="Line 17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5800" name="Rectangle 18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75801" name="Oval 19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2" name="Oval 20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3" name="Line 21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5804" name="Line 22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5805" name="Rectangle 23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75806" name="Oval 24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7" name="Oval 25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08" name="Line 26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5809" name="Line 27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5810" name="Rectangle 28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75811" name="Oval 29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12" name="Oval 30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813" name="Line 31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5814" name="Line 32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5815" name="Rectangle 33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75816" name="Oval 34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2" name="Freeform 35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3" name="Freeform 36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4" name="Freeform 37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>
                <a:gd name="T0" fmla="*/ 0 w 378"/>
                <a:gd name="T1" fmla="*/ 84828 h 174"/>
                <a:gd name="T2" fmla="*/ 1593 w 378"/>
                <a:gd name="T3" fmla="*/ 0 h 17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5" name="Freeform 38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6" name="Freeform 39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7" name="Freeform 40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8" name="Freeform 41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79" name="Freeform 42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280" name="Freeform 43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5281" name="Group 44"/>
            <p:cNvGrpSpPr>
              <a:grpSpLocks/>
            </p:cNvGrpSpPr>
            <p:nvPr/>
          </p:nvGrpSpPr>
          <p:grpSpPr bwMode="auto">
            <a:xfrm>
              <a:off x="3287" y="1744"/>
              <a:ext cx="205" cy="250"/>
              <a:chOff x="2954" y="2425"/>
              <a:chExt cx="208" cy="250"/>
            </a:xfrm>
          </p:grpSpPr>
          <p:sp>
            <p:nvSpPr>
              <p:cNvPr id="75852" name="Rectangle 4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53" name="Text Box 46"/>
              <p:cNvSpPr txBox="1">
                <a:spLocks noChangeArrowheads="1"/>
              </p:cNvSpPr>
              <p:nvPr/>
            </p:nvSpPr>
            <p:spPr bwMode="auto">
              <a:xfrm>
                <a:off x="2954" y="2425"/>
                <a:ext cx="20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u</a:t>
                </a:r>
                <a:endParaRPr lang="en-US" sz="2400"/>
              </a:p>
            </p:txBody>
          </p:sp>
        </p:grpSp>
        <p:grpSp>
          <p:nvGrpSpPr>
            <p:cNvPr id="95282" name="Group 47"/>
            <p:cNvGrpSpPr>
              <a:grpSpLocks/>
            </p:cNvGrpSpPr>
            <p:nvPr/>
          </p:nvGrpSpPr>
          <p:grpSpPr bwMode="auto">
            <a:xfrm>
              <a:off x="4461" y="2128"/>
              <a:ext cx="196" cy="250"/>
              <a:chOff x="2958" y="2425"/>
              <a:chExt cx="199" cy="250"/>
            </a:xfrm>
          </p:grpSpPr>
          <p:sp>
            <p:nvSpPr>
              <p:cNvPr id="75850" name="Rectangle 4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51" name="Text Box 49"/>
              <p:cNvSpPr txBox="1">
                <a:spLocks noChangeArrowheads="1"/>
              </p:cNvSpPr>
              <p:nvPr/>
            </p:nvSpPr>
            <p:spPr bwMode="auto">
              <a:xfrm>
                <a:off x="2958" y="2425"/>
                <a:ext cx="19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y</a:t>
                </a:r>
                <a:endParaRPr lang="en-US" sz="2400"/>
              </a:p>
            </p:txBody>
          </p:sp>
        </p:grpSp>
        <p:grpSp>
          <p:nvGrpSpPr>
            <p:cNvPr id="95283" name="Group 50"/>
            <p:cNvGrpSpPr>
              <a:grpSpLocks/>
            </p:cNvGrpSpPr>
            <p:nvPr/>
          </p:nvGrpSpPr>
          <p:grpSpPr bwMode="auto">
            <a:xfrm>
              <a:off x="3772" y="2095"/>
              <a:ext cx="212" cy="288"/>
              <a:chOff x="2951" y="2395"/>
              <a:chExt cx="213" cy="288"/>
            </a:xfrm>
          </p:grpSpPr>
          <p:sp>
            <p:nvSpPr>
              <p:cNvPr id="75848" name="Rectangle 5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49" name="Text Box 52"/>
              <p:cNvSpPr txBox="1">
                <a:spLocks noChangeArrowheads="1"/>
              </p:cNvSpPr>
              <p:nvPr/>
            </p:nvSpPr>
            <p:spPr bwMode="auto">
              <a:xfrm>
                <a:off x="2951" y="2395"/>
                <a:ext cx="2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x</a:t>
                </a:r>
              </a:p>
            </p:txBody>
          </p:sp>
        </p:grpSp>
        <p:grpSp>
          <p:nvGrpSpPr>
            <p:cNvPr id="95284" name="Group 53"/>
            <p:cNvGrpSpPr>
              <a:grpSpLocks/>
            </p:cNvGrpSpPr>
            <p:nvPr/>
          </p:nvGrpSpPr>
          <p:grpSpPr bwMode="auto">
            <a:xfrm>
              <a:off x="4438" y="1438"/>
              <a:ext cx="232" cy="250"/>
              <a:chOff x="2941" y="2425"/>
              <a:chExt cx="235" cy="250"/>
            </a:xfrm>
          </p:grpSpPr>
          <p:sp>
            <p:nvSpPr>
              <p:cNvPr id="75846" name="Rectangle 5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6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47" name="Text Box 55"/>
              <p:cNvSpPr txBox="1">
                <a:spLocks noChangeArrowheads="1"/>
              </p:cNvSpPr>
              <p:nvPr/>
            </p:nvSpPr>
            <p:spPr bwMode="auto">
              <a:xfrm>
                <a:off x="2941" y="2425"/>
                <a:ext cx="23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w</a:t>
                </a:r>
                <a:endParaRPr lang="en-US" sz="2400"/>
              </a:p>
            </p:txBody>
          </p:sp>
        </p:grpSp>
        <p:grpSp>
          <p:nvGrpSpPr>
            <p:cNvPr id="95285" name="Group 56"/>
            <p:cNvGrpSpPr>
              <a:grpSpLocks/>
            </p:cNvGrpSpPr>
            <p:nvPr/>
          </p:nvGrpSpPr>
          <p:grpSpPr bwMode="auto">
            <a:xfrm>
              <a:off x="3771" y="1438"/>
              <a:ext cx="196" cy="250"/>
              <a:chOff x="2958" y="2425"/>
              <a:chExt cx="199" cy="250"/>
            </a:xfrm>
          </p:grpSpPr>
          <p:sp>
            <p:nvSpPr>
              <p:cNvPr id="75844" name="Rectangle 57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45" name="Text Box 58"/>
              <p:cNvSpPr txBox="1">
                <a:spLocks noChangeArrowheads="1"/>
              </p:cNvSpPr>
              <p:nvPr/>
            </p:nvSpPr>
            <p:spPr bwMode="auto">
              <a:xfrm>
                <a:off x="2958" y="2425"/>
                <a:ext cx="19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v</a:t>
                </a:r>
                <a:endParaRPr lang="en-US" sz="2400"/>
              </a:p>
            </p:txBody>
          </p:sp>
        </p:grpSp>
        <p:grpSp>
          <p:nvGrpSpPr>
            <p:cNvPr id="95286" name="Group 59"/>
            <p:cNvGrpSpPr>
              <a:grpSpLocks/>
            </p:cNvGrpSpPr>
            <p:nvPr/>
          </p:nvGrpSpPr>
          <p:grpSpPr bwMode="auto">
            <a:xfrm>
              <a:off x="5025" y="1756"/>
              <a:ext cx="212" cy="288"/>
              <a:chOff x="2949" y="2395"/>
              <a:chExt cx="214" cy="288"/>
            </a:xfrm>
          </p:grpSpPr>
          <p:sp>
            <p:nvSpPr>
              <p:cNvPr id="75842" name="Rectangle 6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843" name="Text Box 61"/>
              <p:cNvSpPr txBox="1">
                <a:spLocks noChangeArrowheads="1"/>
              </p:cNvSpPr>
              <p:nvPr/>
            </p:nvSpPr>
            <p:spPr bwMode="auto">
              <a:xfrm>
                <a:off x="2949" y="2395"/>
                <a:ext cx="21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z</a:t>
                </a:r>
              </a:p>
            </p:txBody>
          </p:sp>
        </p:grpSp>
        <p:sp>
          <p:nvSpPr>
            <p:cNvPr id="75832" name="Text Box 62"/>
            <p:cNvSpPr txBox="1">
              <a:spLocks noChangeArrowheads="1"/>
            </p:cNvSpPr>
            <p:nvPr/>
          </p:nvSpPr>
          <p:spPr bwMode="auto">
            <a:xfrm>
              <a:off x="3493" y="156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/>
            </a:p>
          </p:txBody>
        </p:sp>
        <p:sp>
          <p:nvSpPr>
            <p:cNvPr id="75833" name="Text Box 63"/>
            <p:cNvSpPr txBox="1">
              <a:spLocks noChangeArrowheads="1"/>
            </p:cNvSpPr>
            <p:nvPr/>
          </p:nvSpPr>
          <p:spPr bwMode="auto">
            <a:xfrm>
              <a:off x="3841" y="178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/>
            </a:p>
          </p:txBody>
        </p:sp>
        <p:sp>
          <p:nvSpPr>
            <p:cNvPr id="75834" name="Text Box 64"/>
            <p:cNvSpPr txBox="1">
              <a:spLocks noChangeArrowheads="1"/>
            </p:cNvSpPr>
            <p:nvPr/>
          </p:nvSpPr>
          <p:spPr bwMode="auto">
            <a:xfrm>
              <a:off x="3406" y="2000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/>
            </a:p>
          </p:txBody>
        </p:sp>
        <p:sp>
          <p:nvSpPr>
            <p:cNvPr id="75835" name="Text Box 65"/>
            <p:cNvSpPr txBox="1">
              <a:spLocks noChangeArrowheads="1"/>
            </p:cNvSpPr>
            <p:nvPr/>
          </p:nvSpPr>
          <p:spPr bwMode="auto">
            <a:xfrm>
              <a:off x="4225" y="1880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/>
            </a:p>
          </p:txBody>
        </p:sp>
        <p:sp>
          <p:nvSpPr>
            <p:cNvPr id="75836" name="Text Box 66"/>
            <p:cNvSpPr txBox="1">
              <a:spLocks noChangeArrowheads="1"/>
            </p:cNvSpPr>
            <p:nvPr/>
          </p:nvSpPr>
          <p:spPr bwMode="auto">
            <a:xfrm>
              <a:off x="4162" y="223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/>
            </a:p>
          </p:txBody>
        </p:sp>
        <p:sp>
          <p:nvSpPr>
            <p:cNvPr id="75837" name="Text Box 67"/>
            <p:cNvSpPr txBox="1">
              <a:spLocks noChangeArrowheads="1"/>
            </p:cNvSpPr>
            <p:nvPr/>
          </p:nvSpPr>
          <p:spPr bwMode="auto">
            <a:xfrm>
              <a:off x="4522" y="180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/>
            </a:p>
          </p:txBody>
        </p:sp>
        <p:sp>
          <p:nvSpPr>
            <p:cNvPr id="75838" name="Text Box 68"/>
            <p:cNvSpPr txBox="1">
              <a:spLocks noChangeArrowheads="1"/>
            </p:cNvSpPr>
            <p:nvPr/>
          </p:nvSpPr>
          <p:spPr bwMode="auto">
            <a:xfrm>
              <a:off x="4882" y="206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/>
            </a:p>
          </p:txBody>
        </p:sp>
        <p:sp>
          <p:nvSpPr>
            <p:cNvPr id="75839" name="Text Box 69"/>
            <p:cNvSpPr txBox="1">
              <a:spLocks noChangeArrowheads="1"/>
            </p:cNvSpPr>
            <p:nvPr/>
          </p:nvSpPr>
          <p:spPr bwMode="auto">
            <a:xfrm>
              <a:off x="4855" y="153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</a:t>
              </a:r>
              <a:endParaRPr lang="en-US" sz="2400"/>
            </a:p>
          </p:txBody>
        </p:sp>
        <p:sp>
          <p:nvSpPr>
            <p:cNvPr id="75840" name="Text Box 70"/>
            <p:cNvSpPr txBox="1">
              <a:spLocks noChangeArrowheads="1"/>
            </p:cNvSpPr>
            <p:nvPr/>
          </p:nvSpPr>
          <p:spPr bwMode="auto">
            <a:xfrm>
              <a:off x="4120" y="138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/>
            </a:p>
          </p:txBody>
        </p:sp>
        <p:sp>
          <p:nvSpPr>
            <p:cNvPr id="75841" name="Text Box 71"/>
            <p:cNvSpPr txBox="1">
              <a:spLocks noChangeArrowheads="1"/>
            </p:cNvSpPr>
            <p:nvPr/>
          </p:nvSpPr>
          <p:spPr bwMode="auto">
            <a:xfrm>
              <a:off x="3769" y="111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</a:t>
              </a:r>
              <a:endParaRPr lang="en-US" sz="2400"/>
            </a:p>
          </p:txBody>
        </p:sp>
      </p:grpSp>
      <p:sp>
        <p:nvSpPr>
          <p:cNvPr id="75782" name="Text Box 72"/>
          <p:cNvSpPr txBox="1">
            <a:spLocks noChangeArrowheads="1"/>
          </p:cNvSpPr>
          <p:nvPr/>
        </p:nvSpPr>
        <p:spPr bwMode="auto">
          <a:xfrm>
            <a:off x="939800" y="3263900"/>
            <a:ext cx="73977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graph: G = (N,E)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N = set of routers = { u, v, w, x, y, z }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E = set of links ={ (u,v), (u,x), (v,x), (v,w), (x,w), (x,y), (w,y), (w,z), (y,z) }</a:t>
            </a:r>
          </a:p>
        </p:txBody>
      </p:sp>
      <p:sp>
        <p:nvSpPr>
          <p:cNvPr id="75783" name="Rectangle 73"/>
          <p:cNvSpPr>
            <a:spLocks noGrp="1" noChangeArrowheads="1"/>
          </p:cNvSpPr>
          <p:nvPr>
            <p:ph type="title"/>
          </p:nvPr>
        </p:nvSpPr>
        <p:spPr>
          <a:xfrm>
            <a:off x="533400" y="207963"/>
            <a:ext cx="7772400" cy="796925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Graph abstraction</a:t>
            </a:r>
          </a:p>
        </p:txBody>
      </p:sp>
      <p:sp>
        <p:nvSpPr>
          <p:cNvPr id="75784" name="Text Box 74"/>
          <p:cNvSpPr txBox="1">
            <a:spLocks noChangeArrowheads="1"/>
          </p:cNvSpPr>
          <p:nvPr/>
        </p:nvSpPr>
        <p:spPr bwMode="auto">
          <a:xfrm>
            <a:off x="1150938" y="5157788"/>
            <a:ext cx="676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90513" indent="-29051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i="1" smtClean="0"/>
              <a:t>aside:</a:t>
            </a:r>
            <a:r>
              <a:rPr lang="en-US" smtClean="0"/>
              <a:t> graph abstraction is useful in other network contexts, e.g., </a:t>
            </a:r>
          </a:p>
          <a:p>
            <a:pPr>
              <a:defRPr/>
            </a:pPr>
            <a:r>
              <a:rPr lang="en-US" smtClean="0"/>
              <a:t>P2P, where </a:t>
            </a:r>
            <a:r>
              <a:rPr lang="en-US" i="1" smtClean="0"/>
              <a:t>N</a:t>
            </a:r>
            <a:r>
              <a:rPr lang="en-US" smtClean="0"/>
              <a:t> is set of peers and </a:t>
            </a:r>
            <a:r>
              <a:rPr lang="en-US" i="1" smtClean="0"/>
              <a:t>E</a:t>
            </a:r>
            <a:r>
              <a:rPr lang="en-US" smtClean="0"/>
              <a:t> is set of TCP connections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7680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9A12510D-2662-4A01-985F-7C8261A28449}" type="slidenum">
              <a:rPr lang="en-US"/>
              <a:pPr/>
              <a:t>5</a:t>
            </a:fld>
            <a:endParaRPr lang="en-US"/>
          </a:p>
        </p:txBody>
      </p:sp>
      <p:pic>
        <p:nvPicPr>
          <p:cNvPr id="96259" name="Picture 77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838" y="893763"/>
            <a:ext cx="59420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8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19075"/>
            <a:ext cx="7772400" cy="908050"/>
          </a:xfrm>
        </p:spPr>
        <p:txBody>
          <a:bodyPr/>
          <a:lstStyle/>
          <a:p>
            <a:pPr>
              <a:defRPr/>
            </a:pPr>
            <a:r>
              <a:rPr lang="en-US">
                <a:cs typeface="+mj-cs"/>
              </a:rPr>
              <a:t>Graph abstraction: costs</a:t>
            </a:r>
          </a:p>
        </p:txBody>
      </p:sp>
      <p:grpSp>
        <p:nvGrpSpPr>
          <p:cNvPr id="96261" name="Group 3"/>
          <p:cNvGrpSpPr>
            <a:grpSpLocks/>
          </p:cNvGrpSpPr>
          <p:nvPr/>
        </p:nvGrpSpPr>
        <p:grpSpPr bwMode="auto">
          <a:xfrm>
            <a:off x="920750" y="1495425"/>
            <a:ext cx="3571875" cy="2236788"/>
            <a:chOff x="3162" y="1071"/>
            <a:chExt cx="2250" cy="1409"/>
          </a:xfrm>
        </p:grpSpPr>
        <p:sp>
          <p:nvSpPr>
            <p:cNvPr id="96265" name="Freeform 4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6" name="Freeform 5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2" name="Oval 6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3" name="Line 7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6814" name="Line 8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6815" name="Rectangle 9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76816" name="Oval 10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7" name="Oval 11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18" name="Line 12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6819" name="Line 13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6820" name="Rectangle 14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76821" name="Oval 15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2" name="Oval 16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3" name="Line 17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6824" name="Line 18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6825" name="Rectangle 19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76826" name="Oval 20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7" name="Oval 21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28" name="Line 22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6829" name="Line 23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6830" name="Rectangle 24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76831" name="Oval 25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2" name="Oval 26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3" name="Line 27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6834" name="Line 28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6835" name="Rectangle 29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76836" name="Oval 30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7" name="Oval 31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838" name="Line 32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6839" name="Line 33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76840" name="Rectangle 34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76841" name="Oval 35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97" name="Freeform 36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98" name="Freeform 37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99" name="Freeform 38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>
                <a:gd name="T0" fmla="*/ 0 w 378"/>
                <a:gd name="T1" fmla="*/ 84828 h 174"/>
                <a:gd name="T2" fmla="*/ 1593 w 378"/>
                <a:gd name="T3" fmla="*/ 0 h 17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300" name="Freeform 39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301" name="Freeform 40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302" name="Freeform 41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303" name="Freeform 42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304" name="Freeform 43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305" name="Freeform 44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6306" name="Group 45"/>
            <p:cNvGrpSpPr>
              <a:grpSpLocks/>
            </p:cNvGrpSpPr>
            <p:nvPr/>
          </p:nvGrpSpPr>
          <p:grpSpPr bwMode="auto">
            <a:xfrm>
              <a:off x="3287" y="1744"/>
              <a:ext cx="205" cy="250"/>
              <a:chOff x="2954" y="2425"/>
              <a:chExt cx="208" cy="250"/>
            </a:xfrm>
          </p:grpSpPr>
          <p:sp>
            <p:nvSpPr>
              <p:cNvPr id="76877" name="Rectangle 4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78" name="Text Box 47"/>
              <p:cNvSpPr txBox="1">
                <a:spLocks noChangeArrowheads="1"/>
              </p:cNvSpPr>
              <p:nvPr/>
            </p:nvSpPr>
            <p:spPr bwMode="auto">
              <a:xfrm>
                <a:off x="2954" y="2425"/>
                <a:ext cx="20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u</a:t>
                </a:r>
                <a:endParaRPr lang="en-US" sz="2400"/>
              </a:p>
            </p:txBody>
          </p:sp>
        </p:grpSp>
        <p:grpSp>
          <p:nvGrpSpPr>
            <p:cNvPr id="96307" name="Group 48"/>
            <p:cNvGrpSpPr>
              <a:grpSpLocks/>
            </p:cNvGrpSpPr>
            <p:nvPr/>
          </p:nvGrpSpPr>
          <p:grpSpPr bwMode="auto">
            <a:xfrm>
              <a:off x="4461" y="2128"/>
              <a:ext cx="196" cy="250"/>
              <a:chOff x="2958" y="2425"/>
              <a:chExt cx="199" cy="250"/>
            </a:xfrm>
          </p:grpSpPr>
          <p:sp>
            <p:nvSpPr>
              <p:cNvPr id="76875" name="Rectangle 4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76" name="Text Box 50"/>
              <p:cNvSpPr txBox="1">
                <a:spLocks noChangeArrowheads="1"/>
              </p:cNvSpPr>
              <p:nvPr/>
            </p:nvSpPr>
            <p:spPr bwMode="auto">
              <a:xfrm>
                <a:off x="2958" y="2425"/>
                <a:ext cx="19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y</a:t>
                </a:r>
                <a:endParaRPr lang="en-US" sz="2400"/>
              </a:p>
            </p:txBody>
          </p:sp>
        </p:grpSp>
        <p:grpSp>
          <p:nvGrpSpPr>
            <p:cNvPr id="96308" name="Group 51"/>
            <p:cNvGrpSpPr>
              <a:grpSpLocks/>
            </p:cNvGrpSpPr>
            <p:nvPr/>
          </p:nvGrpSpPr>
          <p:grpSpPr bwMode="auto">
            <a:xfrm>
              <a:off x="3772" y="2095"/>
              <a:ext cx="212" cy="288"/>
              <a:chOff x="2951" y="2395"/>
              <a:chExt cx="213" cy="288"/>
            </a:xfrm>
          </p:grpSpPr>
          <p:sp>
            <p:nvSpPr>
              <p:cNvPr id="76873" name="Rectangle 5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74" name="Text Box 53"/>
              <p:cNvSpPr txBox="1">
                <a:spLocks noChangeArrowheads="1"/>
              </p:cNvSpPr>
              <p:nvPr/>
            </p:nvSpPr>
            <p:spPr bwMode="auto">
              <a:xfrm>
                <a:off x="2951" y="2395"/>
                <a:ext cx="2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x</a:t>
                </a:r>
              </a:p>
            </p:txBody>
          </p:sp>
        </p:grpSp>
        <p:grpSp>
          <p:nvGrpSpPr>
            <p:cNvPr id="96309" name="Group 54"/>
            <p:cNvGrpSpPr>
              <a:grpSpLocks/>
            </p:cNvGrpSpPr>
            <p:nvPr/>
          </p:nvGrpSpPr>
          <p:grpSpPr bwMode="auto">
            <a:xfrm>
              <a:off x="4438" y="1438"/>
              <a:ext cx="232" cy="250"/>
              <a:chOff x="2941" y="2425"/>
              <a:chExt cx="235" cy="250"/>
            </a:xfrm>
          </p:grpSpPr>
          <p:sp>
            <p:nvSpPr>
              <p:cNvPr id="76871" name="Rectangle 5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6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72" name="Text Box 56"/>
              <p:cNvSpPr txBox="1">
                <a:spLocks noChangeArrowheads="1"/>
              </p:cNvSpPr>
              <p:nvPr/>
            </p:nvSpPr>
            <p:spPr bwMode="auto">
              <a:xfrm>
                <a:off x="2941" y="2425"/>
                <a:ext cx="23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w</a:t>
                </a:r>
                <a:endParaRPr lang="en-US" sz="2400"/>
              </a:p>
            </p:txBody>
          </p:sp>
        </p:grpSp>
        <p:grpSp>
          <p:nvGrpSpPr>
            <p:cNvPr id="96310" name="Group 57"/>
            <p:cNvGrpSpPr>
              <a:grpSpLocks/>
            </p:cNvGrpSpPr>
            <p:nvPr/>
          </p:nvGrpSpPr>
          <p:grpSpPr bwMode="auto">
            <a:xfrm>
              <a:off x="3771" y="1438"/>
              <a:ext cx="196" cy="250"/>
              <a:chOff x="2958" y="2425"/>
              <a:chExt cx="199" cy="250"/>
            </a:xfrm>
          </p:grpSpPr>
          <p:sp>
            <p:nvSpPr>
              <p:cNvPr id="76869" name="Rectangle 5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70" name="Text Box 59"/>
              <p:cNvSpPr txBox="1">
                <a:spLocks noChangeArrowheads="1"/>
              </p:cNvSpPr>
              <p:nvPr/>
            </p:nvSpPr>
            <p:spPr bwMode="auto">
              <a:xfrm>
                <a:off x="2958" y="2425"/>
                <a:ext cx="19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v</a:t>
                </a:r>
                <a:endParaRPr lang="en-US" sz="2400"/>
              </a:p>
            </p:txBody>
          </p:sp>
        </p:grpSp>
        <p:grpSp>
          <p:nvGrpSpPr>
            <p:cNvPr id="96311" name="Group 60"/>
            <p:cNvGrpSpPr>
              <a:grpSpLocks/>
            </p:cNvGrpSpPr>
            <p:nvPr/>
          </p:nvGrpSpPr>
          <p:grpSpPr bwMode="auto">
            <a:xfrm>
              <a:off x="5025" y="1756"/>
              <a:ext cx="212" cy="288"/>
              <a:chOff x="2949" y="2395"/>
              <a:chExt cx="214" cy="288"/>
            </a:xfrm>
          </p:grpSpPr>
          <p:sp>
            <p:nvSpPr>
              <p:cNvPr id="76867" name="Rectangle 6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2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868" name="Text Box 62"/>
              <p:cNvSpPr txBox="1">
                <a:spLocks noChangeArrowheads="1"/>
              </p:cNvSpPr>
              <p:nvPr/>
            </p:nvSpPr>
            <p:spPr bwMode="auto">
              <a:xfrm>
                <a:off x="2949" y="2395"/>
                <a:ext cx="21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z</a:t>
                </a:r>
              </a:p>
            </p:txBody>
          </p:sp>
        </p:grpSp>
        <p:sp>
          <p:nvSpPr>
            <p:cNvPr id="76857" name="Text Box 63"/>
            <p:cNvSpPr txBox="1">
              <a:spLocks noChangeArrowheads="1"/>
            </p:cNvSpPr>
            <p:nvPr/>
          </p:nvSpPr>
          <p:spPr bwMode="auto">
            <a:xfrm>
              <a:off x="3493" y="156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/>
            </a:p>
          </p:txBody>
        </p:sp>
        <p:sp>
          <p:nvSpPr>
            <p:cNvPr id="76858" name="Text Box 64"/>
            <p:cNvSpPr txBox="1">
              <a:spLocks noChangeArrowheads="1"/>
            </p:cNvSpPr>
            <p:nvPr/>
          </p:nvSpPr>
          <p:spPr bwMode="auto">
            <a:xfrm>
              <a:off x="3841" y="178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/>
            </a:p>
          </p:txBody>
        </p:sp>
        <p:sp>
          <p:nvSpPr>
            <p:cNvPr id="76859" name="Text Box 65"/>
            <p:cNvSpPr txBox="1">
              <a:spLocks noChangeArrowheads="1"/>
            </p:cNvSpPr>
            <p:nvPr/>
          </p:nvSpPr>
          <p:spPr bwMode="auto">
            <a:xfrm>
              <a:off x="3406" y="2000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/>
            </a:p>
          </p:txBody>
        </p:sp>
        <p:sp>
          <p:nvSpPr>
            <p:cNvPr id="76860" name="Text Box 66"/>
            <p:cNvSpPr txBox="1">
              <a:spLocks noChangeArrowheads="1"/>
            </p:cNvSpPr>
            <p:nvPr/>
          </p:nvSpPr>
          <p:spPr bwMode="auto">
            <a:xfrm>
              <a:off x="4225" y="1880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/>
            </a:p>
          </p:txBody>
        </p:sp>
        <p:sp>
          <p:nvSpPr>
            <p:cNvPr id="76861" name="Text Box 67"/>
            <p:cNvSpPr txBox="1">
              <a:spLocks noChangeArrowheads="1"/>
            </p:cNvSpPr>
            <p:nvPr/>
          </p:nvSpPr>
          <p:spPr bwMode="auto">
            <a:xfrm>
              <a:off x="4162" y="223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/>
            </a:p>
          </p:txBody>
        </p:sp>
        <p:sp>
          <p:nvSpPr>
            <p:cNvPr id="76862" name="Text Box 68"/>
            <p:cNvSpPr txBox="1">
              <a:spLocks noChangeArrowheads="1"/>
            </p:cNvSpPr>
            <p:nvPr/>
          </p:nvSpPr>
          <p:spPr bwMode="auto">
            <a:xfrm>
              <a:off x="4522" y="180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/>
            </a:p>
          </p:txBody>
        </p:sp>
        <p:sp>
          <p:nvSpPr>
            <p:cNvPr id="76863" name="Text Box 69"/>
            <p:cNvSpPr txBox="1">
              <a:spLocks noChangeArrowheads="1"/>
            </p:cNvSpPr>
            <p:nvPr/>
          </p:nvSpPr>
          <p:spPr bwMode="auto">
            <a:xfrm>
              <a:off x="4882" y="206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/>
            </a:p>
          </p:txBody>
        </p:sp>
        <p:sp>
          <p:nvSpPr>
            <p:cNvPr id="76864" name="Text Box 70"/>
            <p:cNvSpPr txBox="1">
              <a:spLocks noChangeArrowheads="1"/>
            </p:cNvSpPr>
            <p:nvPr/>
          </p:nvSpPr>
          <p:spPr bwMode="auto">
            <a:xfrm>
              <a:off x="4855" y="153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</a:t>
              </a:r>
              <a:endParaRPr lang="en-US" sz="2400"/>
            </a:p>
          </p:txBody>
        </p:sp>
        <p:sp>
          <p:nvSpPr>
            <p:cNvPr id="76865" name="Text Box 71"/>
            <p:cNvSpPr txBox="1">
              <a:spLocks noChangeArrowheads="1"/>
            </p:cNvSpPr>
            <p:nvPr/>
          </p:nvSpPr>
          <p:spPr bwMode="auto">
            <a:xfrm>
              <a:off x="4120" y="138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/>
            </a:p>
          </p:txBody>
        </p:sp>
        <p:sp>
          <p:nvSpPr>
            <p:cNvPr id="76866" name="Text Box 72"/>
            <p:cNvSpPr txBox="1">
              <a:spLocks noChangeArrowheads="1"/>
            </p:cNvSpPr>
            <p:nvPr/>
          </p:nvSpPr>
          <p:spPr bwMode="auto">
            <a:xfrm>
              <a:off x="3769" y="111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</a:t>
              </a:r>
              <a:endParaRPr lang="en-US" sz="2400"/>
            </a:p>
          </p:txBody>
        </p:sp>
      </p:grpSp>
      <p:sp>
        <p:nvSpPr>
          <p:cNvPr id="76807" name="Text Box 73"/>
          <p:cNvSpPr txBox="1">
            <a:spLocks noChangeArrowheads="1"/>
          </p:cNvSpPr>
          <p:nvPr/>
        </p:nvSpPr>
        <p:spPr bwMode="auto">
          <a:xfrm>
            <a:off x="4958089" y="1630700"/>
            <a:ext cx="3589509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c(</a:t>
            </a:r>
            <a:r>
              <a:rPr lang="en-US" dirty="0" err="1"/>
              <a:t>x,x</a:t>
            </a:r>
            <a:r>
              <a:rPr lang="ja-JP" altLang="en-US" dirty="0"/>
              <a:t>’</a:t>
            </a:r>
            <a:r>
              <a:rPr lang="en-US" altLang="ja-JP" dirty="0"/>
              <a:t>) = cost of link (</a:t>
            </a:r>
            <a:r>
              <a:rPr lang="en-US" altLang="ja-JP" dirty="0" err="1"/>
              <a:t>x,x</a:t>
            </a:r>
            <a:r>
              <a:rPr lang="ja-JP" altLang="en-US" dirty="0"/>
              <a:t>’</a:t>
            </a:r>
            <a:r>
              <a:rPr lang="en-US" altLang="ja-JP" dirty="0"/>
              <a:t>)</a:t>
            </a:r>
          </a:p>
          <a:p>
            <a:r>
              <a:rPr lang="en-US" dirty="0"/>
              <a:t>      e.g., c(</a:t>
            </a:r>
            <a:r>
              <a:rPr lang="en-US" dirty="0" err="1"/>
              <a:t>w,z</a:t>
            </a:r>
            <a:r>
              <a:rPr lang="en-US" dirty="0"/>
              <a:t>) = 5</a:t>
            </a:r>
          </a:p>
          <a:p>
            <a:endParaRPr lang="en-US" dirty="0"/>
          </a:p>
          <a:p>
            <a:r>
              <a:rPr lang="en-US" dirty="0">
                <a:latin typeface="Gill Sans MT" pitchFamily="34" charset="0"/>
              </a:rPr>
              <a:t>cost could always be </a:t>
            </a:r>
            <a:r>
              <a:rPr lang="en-US" dirty="0" smtClean="0">
                <a:latin typeface="Gill Sans MT" pitchFamily="34" charset="0"/>
              </a:rPr>
              <a:t>simply be 1, </a:t>
            </a:r>
            <a:r>
              <a:rPr lang="en-US" dirty="0">
                <a:latin typeface="Gill Sans MT" pitchFamily="34" charset="0"/>
              </a:rPr>
              <a:t>or </a:t>
            </a:r>
          </a:p>
          <a:p>
            <a:r>
              <a:rPr lang="en-US" dirty="0">
                <a:latin typeface="Gill Sans MT" pitchFamily="34" charset="0"/>
              </a:rPr>
              <a:t>inversely related to bandwidth,</a:t>
            </a:r>
          </a:p>
          <a:p>
            <a:r>
              <a:rPr lang="en-US" dirty="0">
                <a:latin typeface="Gill Sans MT" pitchFamily="34" charset="0"/>
              </a:rPr>
              <a:t>or inversely related to </a:t>
            </a:r>
          </a:p>
          <a:p>
            <a:r>
              <a:rPr lang="en-US" dirty="0">
                <a:latin typeface="Gill Sans MT" pitchFamily="34" charset="0"/>
              </a:rPr>
              <a:t>congestion</a:t>
            </a:r>
          </a:p>
        </p:txBody>
      </p:sp>
      <p:sp>
        <p:nvSpPr>
          <p:cNvPr id="76808" name="Text Box 74"/>
          <p:cNvSpPr txBox="1">
            <a:spLocks noChangeArrowheads="1"/>
          </p:cNvSpPr>
          <p:nvPr/>
        </p:nvSpPr>
        <p:spPr bwMode="auto">
          <a:xfrm>
            <a:off x="925513" y="4227513"/>
            <a:ext cx="67611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cost of path (x</a:t>
            </a:r>
            <a:r>
              <a:rPr lang="en-US" baseline="-25000"/>
              <a:t>1</a:t>
            </a:r>
            <a:r>
              <a:rPr lang="en-US"/>
              <a:t>, x</a:t>
            </a:r>
            <a:r>
              <a:rPr lang="en-US" baseline="-25000"/>
              <a:t>2</a:t>
            </a:r>
            <a:r>
              <a:rPr lang="en-US"/>
              <a:t>, x</a:t>
            </a:r>
            <a:r>
              <a:rPr lang="en-US" baseline="-25000"/>
              <a:t>3</a:t>
            </a:r>
            <a:r>
              <a:rPr lang="en-US"/>
              <a:t>,…, x</a:t>
            </a:r>
            <a:r>
              <a:rPr lang="en-US" baseline="-25000"/>
              <a:t>p</a:t>
            </a:r>
            <a:r>
              <a:rPr lang="en-US"/>
              <a:t>) = c(x</a:t>
            </a:r>
            <a:r>
              <a:rPr lang="en-US" baseline="-25000"/>
              <a:t>1</a:t>
            </a:r>
            <a:r>
              <a:rPr lang="en-US"/>
              <a:t>,x</a:t>
            </a:r>
            <a:r>
              <a:rPr lang="en-US" baseline="-25000"/>
              <a:t>2</a:t>
            </a:r>
            <a:r>
              <a:rPr lang="en-US"/>
              <a:t>) + c(x</a:t>
            </a:r>
            <a:r>
              <a:rPr lang="en-US" baseline="-25000"/>
              <a:t>2</a:t>
            </a:r>
            <a:r>
              <a:rPr lang="en-US"/>
              <a:t>,x</a:t>
            </a:r>
            <a:r>
              <a:rPr lang="en-US" baseline="-25000"/>
              <a:t>3</a:t>
            </a:r>
            <a:r>
              <a:rPr lang="en-US"/>
              <a:t>) + … + c(x</a:t>
            </a:r>
            <a:r>
              <a:rPr lang="en-US" baseline="-25000"/>
              <a:t>p-1</a:t>
            </a:r>
            <a:r>
              <a:rPr lang="en-US"/>
              <a:t>,x</a:t>
            </a:r>
            <a:r>
              <a:rPr lang="en-US" baseline="-25000"/>
              <a:t>p</a:t>
            </a:r>
            <a:r>
              <a:rPr lang="en-US"/>
              <a:t>)  </a:t>
            </a:r>
          </a:p>
        </p:txBody>
      </p:sp>
      <p:sp>
        <p:nvSpPr>
          <p:cNvPr id="76809" name="Text Box 75"/>
          <p:cNvSpPr txBox="1">
            <a:spLocks noChangeArrowheads="1"/>
          </p:cNvSpPr>
          <p:nvPr/>
        </p:nvSpPr>
        <p:spPr bwMode="auto">
          <a:xfrm>
            <a:off x="792163" y="4981575"/>
            <a:ext cx="7569200" cy="974725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i="1" smtClean="0">
                <a:solidFill>
                  <a:srgbClr val="CC0000"/>
                </a:solidFill>
                <a:latin typeface="Gill Sans MT" charset="0"/>
              </a:rPr>
              <a:t>key question:</a:t>
            </a:r>
            <a:r>
              <a:rPr lang="en-US" sz="2400" smtClean="0">
                <a:latin typeface="Gill Sans MT" charset="0"/>
              </a:rPr>
              <a:t> what is the least-cost path between u and z ?</a:t>
            </a:r>
          </a:p>
          <a:p>
            <a:pPr>
              <a:defRPr/>
            </a:pPr>
            <a:r>
              <a:rPr lang="en-US" sz="2800" i="1" smtClean="0">
                <a:solidFill>
                  <a:srgbClr val="CC0000"/>
                </a:solidFill>
                <a:latin typeface="Gill Sans MT" charset="0"/>
              </a:rPr>
              <a:t>routing algorithm:</a:t>
            </a:r>
            <a:r>
              <a:rPr lang="en-US" sz="2400" smtClean="0">
                <a:latin typeface="Gill Sans MT" charset="0"/>
              </a:rPr>
              <a:t> algorithm that finds that least cost path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778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AD6D2984-0D32-4DFB-A4E7-9194A6B52224}" type="slidenum">
              <a:rPr lang="en-US"/>
              <a:pPr/>
              <a:t>6</a:t>
            </a:fld>
            <a:endParaRPr lang="en-US"/>
          </a:p>
        </p:txBody>
      </p:sp>
      <p:pic>
        <p:nvPicPr>
          <p:cNvPr id="97283" name="Picture 5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663" y="801688"/>
            <a:ext cx="68564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2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463"/>
            <a:ext cx="7772400" cy="1143000"/>
          </a:xfrm>
        </p:spPr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Routing algorithm classification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778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2288" y="1371600"/>
            <a:ext cx="42164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i="1" smtClean="0">
                <a:solidFill>
                  <a:srgbClr val="CC0000"/>
                </a:solidFill>
                <a:ea typeface="ＭＳ Ｐゴシック" pitchFamily="34" charset="-128"/>
              </a:rPr>
              <a:t>Q: global or decentralized information?</a:t>
            </a:r>
          </a:p>
          <a:p>
            <a:pPr>
              <a:spcBef>
                <a:spcPct val="40000"/>
              </a:spcBef>
              <a:buFont typeface="Wingdings" pitchFamily="2" charset="2"/>
              <a:buNone/>
            </a:pPr>
            <a:r>
              <a:rPr lang="en-US" sz="2400" i="1" smtClean="0">
                <a:solidFill>
                  <a:srgbClr val="CC0000"/>
                </a:solidFill>
                <a:ea typeface="ＭＳ Ｐゴシック" pitchFamily="34" charset="-128"/>
              </a:rPr>
              <a:t>global:</a:t>
            </a:r>
          </a:p>
          <a:p>
            <a:r>
              <a:rPr lang="en-US" sz="2400" smtClean="0">
                <a:ea typeface="ＭＳ Ｐゴシック" pitchFamily="34" charset="-128"/>
              </a:rPr>
              <a:t>all routers have complete topology, link cost info</a:t>
            </a:r>
          </a:p>
          <a:p>
            <a:r>
              <a:rPr lang="ja-JP" altLang="en-US" sz="2400" smtClean="0">
                <a:solidFill>
                  <a:srgbClr val="000099"/>
                </a:solidFill>
                <a:ea typeface="ＭＳ Ｐゴシック" pitchFamily="34" charset="-128"/>
              </a:rPr>
              <a:t>“</a:t>
            </a:r>
            <a:r>
              <a:rPr lang="en-US" altLang="ja-JP" sz="2400" smtClean="0">
                <a:solidFill>
                  <a:srgbClr val="000099"/>
                </a:solidFill>
                <a:ea typeface="ＭＳ Ｐゴシック" pitchFamily="34" charset="-128"/>
              </a:rPr>
              <a:t>link state</a:t>
            </a:r>
            <a:r>
              <a:rPr lang="ja-JP" altLang="en-US" sz="2400" smtClean="0">
                <a:solidFill>
                  <a:srgbClr val="000099"/>
                </a:solidFill>
                <a:ea typeface="ＭＳ Ｐゴシック" pitchFamily="34" charset="-128"/>
              </a:rPr>
              <a:t>”</a:t>
            </a:r>
            <a:r>
              <a:rPr lang="en-US" altLang="ja-JP" sz="2400" smtClean="0">
                <a:solidFill>
                  <a:srgbClr val="000099"/>
                </a:solidFill>
                <a:ea typeface="ＭＳ Ｐゴシック" pitchFamily="34" charset="-128"/>
              </a:rPr>
              <a:t> algorithms</a:t>
            </a:r>
          </a:p>
          <a:p>
            <a:pPr>
              <a:buFont typeface="Wingdings" pitchFamily="2" charset="2"/>
              <a:buNone/>
            </a:pPr>
            <a:r>
              <a:rPr lang="en-US" sz="2400" i="1" smtClean="0">
                <a:solidFill>
                  <a:srgbClr val="CC0000"/>
                </a:solidFill>
                <a:ea typeface="ＭＳ Ｐゴシック" pitchFamily="34" charset="-128"/>
              </a:rPr>
              <a:t>decentralized: </a:t>
            </a:r>
          </a:p>
          <a:p>
            <a:r>
              <a:rPr lang="en-US" sz="2400" smtClean="0">
                <a:ea typeface="ＭＳ Ｐゴシック" pitchFamily="34" charset="-128"/>
              </a:rPr>
              <a:t>router knows physically-connected neighbors, link costs to neighbors</a:t>
            </a:r>
          </a:p>
          <a:p>
            <a:r>
              <a:rPr lang="en-US" sz="2400" smtClean="0">
                <a:ea typeface="ＭＳ Ｐゴシック" pitchFamily="34" charset="-128"/>
              </a:rPr>
              <a:t>iterative process of computation, exchange of info with neighbors</a:t>
            </a:r>
          </a:p>
          <a:p>
            <a:r>
              <a:rPr lang="ja-JP" altLang="en-US" sz="2400" smtClean="0">
                <a:solidFill>
                  <a:srgbClr val="000099"/>
                </a:solidFill>
                <a:ea typeface="ＭＳ Ｐゴシック" pitchFamily="34" charset="-128"/>
              </a:rPr>
              <a:t>“</a:t>
            </a:r>
            <a:r>
              <a:rPr lang="en-US" altLang="ja-JP" sz="2400" smtClean="0">
                <a:solidFill>
                  <a:srgbClr val="000099"/>
                </a:solidFill>
                <a:ea typeface="ＭＳ Ｐゴシック" pitchFamily="34" charset="-128"/>
              </a:rPr>
              <a:t>distance vector</a:t>
            </a:r>
            <a:r>
              <a:rPr lang="ja-JP" altLang="en-US" sz="2400" smtClean="0">
                <a:solidFill>
                  <a:srgbClr val="000099"/>
                </a:solidFill>
                <a:ea typeface="ＭＳ Ｐゴシック" pitchFamily="34" charset="-128"/>
              </a:rPr>
              <a:t>”</a:t>
            </a:r>
            <a:r>
              <a:rPr lang="en-US" altLang="ja-JP" sz="2400" smtClean="0">
                <a:solidFill>
                  <a:srgbClr val="000099"/>
                </a:solidFill>
                <a:ea typeface="ＭＳ Ｐゴシック" pitchFamily="34" charset="-128"/>
              </a:rPr>
              <a:t> algorithms</a:t>
            </a:r>
            <a:endParaRPr lang="en-US" sz="2400" smtClean="0">
              <a:solidFill>
                <a:srgbClr val="000099"/>
              </a:solidFill>
              <a:ea typeface="ＭＳ Ｐゴシック" pitchFamily="34" charset="-128"/>
            </a:endParaRPr>
          </a:p>
        </p:txBody>
      </p:sp>
      <p:sp>
        <p:nvSpPr>
          <p:cNvPr id="7783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38700" y="1347788"/>
            <a:ext cx="3810000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>
                <a:solidFill>
                  <a:srgbClr val="CC0000"/>
                </a:solidFill>
                <a:cs typeface="+mn-cs"/>
              </a:rPr>
              <a:t>Q: static or dynamic?</a:t>
            </a:r>
          </a:p>
          <a:p>
            <a:pPr>
              <a:spcBef>
                <a:spcPct val="40000"/>
              </a:spcBef>
              <a:buFont typeface="Wingdings" charset="0"/>
              <a:buNone/>
              <a:defRPr/>
            </a:pPr>
            <a:r>
              <a:rPr lang="en-US" sz="2400" i="1">
                <a:solidFill>
                  <a:srgbClr val="CC0000"/>
                </a:solidFill>
                <a:cs typeface="+mn-cs"/>
              </a:rPr>
              <a:t>static:</a:t>
            </a:r>
            <a:r>
              <a:rPr lang="en-US" sz="2400">
                <a:cs typeface="+mn-cs"/>
              </a:rPr>
              <a:t> 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>
                <a:cs typeface="+mn-cs"/>
              </a:rPr>
              <a:t>routes change slowly over time</a:t>
            </a:r>
          </a:p>
          <a:p>
            <a:pPr>
              <a:buFont typeface="Wingdings" charset="0"/>
              <a:buNone/>
              <a:defRPr/>
            </a:pPr>
            <a:r>
              <a:rPr lang="en-US" sz="2400" i="1">
                <a:solidFill>
                  <a:srgbClr val="CC0000"/>
                </a:solidFill>
                <a:cs typeface="+mn-cs"/>
              </a:rPr>
              <a:t>dynamic: </a:t>
            </a:r>
          </a:p>
          <a:p>
            <a:pPr>
              <a:buFont typeface="Wingdings" charset="0"/>
              <a:buChar char="v"/>
              <a:defRPr/>
            </a:pPr>
            <a:r>
              <a:rPr lang="en-US" sz="2400">
                <a:cs typeface="+mn-cs"/>
              </a:rPr>
              <a:t>routes change more quickly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/>
              <a:t>periodic update</a:t>
            </a:r>
          </a:p>
          <a:p>
            <a:pPr lvl="1">
              <a:buFont typeface="Wingdings" charset="0"/>
              <a:buChar char="§"/>
              <a:defRPr/>
            </a:pPr>
            <a:r>
              <a:rPr lang="en-US"/>
              <a:t>in response to link cost changes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7885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CB161581-F321-4EB5-B370-51FA149D8788}" type="slidenum">
              <a:rPr lang="en-US"/>
              <a:pPr/>
              <a:t>7</a:t>
            </a:fld>
            <a:endParaRPr lang="en-US"/>
          </a:p>
        </p:txBody>
      </p:sp>
      <p:pic>
        <p:nvPicPr>
          <p:cNvPr id="98307" name="Picture 2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663" y="1025525"/>
            <a:ext cx="4113212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4.1 introduction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4.2 virtual circuit and datagram networks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4.3 what</a:t>
            </a:r>
            <a:r>
              <a:rPr lang="ja-JP" altLang="en-US" sz="2400" smtClean="0">
                <a:ea typeface="ＭＳ Ｐゴシック" pitchFamily="34" charset="-128"/>
              </a:rPr>
              <a:t>’</a:t>
            </a:r>
            <a:r>
              <a:rPr lang="en-US" altLang="ja-JP" sz="2400" smtClean="0">
                <a:ea typeface="ＭＳ Ｐゴシック" pitchFamily="34" charset="-128"/>
              </a:rPr>
              <a:t>s inside a router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4.4 IP: Internet Protocol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datagram format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IPv4 addressing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ICMP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IPv6</a:t>
            </a:r>
          </a:p>
        </p:txBody>
      </p:sp>
      <p:sp>
        <p:nvSpPr>
          <p:cNvPr id="7885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>
                <a:solidFill>
                  <a:srgbClr val="CC0000"/>
                </a:solidFill>
                <a:ea typeface="ＭＳ Ｐゴシック" pitchFamily="34" charset="-128"/>
              </a:rPr>
              <a:t>4.5 routing algorithms</a:t>
            </a:r>
          </a:p>
          <a:p>
            <a:pPr lvl="1"/>
            <a:r>
              <a:rPr lang="en-US" sz="2000" smtClean="0">
                <a:solidFill>
                  <a:srgbClr val="CC0000"/>
                </a:solidFill>
                <a:ea typeface="ＭＳ Ｐゴシック" pitchFamily="34" charset="-128"/>
              </a:rPr>
              <a:t>link state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distance vector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hierarchical routing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4.6 routing in the Internet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RIP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OSPF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BGP</a:t>
            </a:r>
          </a:p>
          <a:p>
            <a:pPr>
              <a:buFont typeface="Wingdings" pitchFamily="2" charset="2"/>
              <a:buNone/>
            </a:pPr>
            <a:r>
              <a:rPr lang="en-US" sz="2400" smtClean="0">
                <a:ea typeface="ＭＳ Ｐゴシック" pitchFamily="34" charset="-128"/>
              </a:rPr>
              <a:t>4.7 broadcast and multicast routing</a:t>
            </a:r>
          </a:p>
          <a:p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98310" name="Rectangle 2"/>
          <p:cNvSpPr>
            <a:spLocks noChangeArrowheads="1"/>
          </p:cNvSpPr>
          <p:nvPr/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4400">
                <a:solidFill>
                  <a:srgbClr val="000099"/>
                </a:solidFill>
                <a:latin typeface="Gill Sans MT" pitchFamily="34" charset="0"/>
              </a:rPr>
              <a:t>Chapter 4: outline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7987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24655229-CD17-4111-A22D-FA85A991F202}" type="slidenum">
              <a:rPr lang="en-US"/>
              <a:pPr/>
              <a:t>8</a:t>
            </a:fld>
            <a:endParaRPr lang="en-US"/>
          </a:p>
        </p:txBody>
      </p:sp>
      <p:pic>
        <p:nvPicPr>
          <p:cNvPr id="99331" name="Picture 6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325" y="1014413"/>
            <a:ext cx="6856413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A Link-State Routing Algorithm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798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4513" y="1555750"/>
            <a:ext cx="3810000" cy="49037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CC0000"/>
                </a:solidFill>
                <a:ea typeface="ＭＳ Ｐゴシック" pitchFamily="34" charset="-128"/>
              </a:rPr>
              <a:t>Dijkstra</a:t>
            </a:r>
            <a:r>
              <a:rPr lang="ja-JP" altLang="en-US" i="1" smtClean="0">
                <a:solidFill>
                  <a:srgbClr val="CC0000"/>
                </a:solidFill>
                <a:ea typeface="ＭＳ Ｐゴシック" pitchFamily="34" charset="-128"/>
              </a:rPr>
              <a:t>’</a:t>
            </a:r>
            <a:r>
              <a:rPr lang="en-US" altLang="ja-JP" i="1" smtClean="0">
                <a:solidFill>
                  <a:srgbClr val="CC0000"/>
                </a:solidFill>
                <a:ea typeface="ＭＳ Ｐゴシック" pitchFamily="34" charset="-128"/>
              </a:rPr>
              <a:t>s algorithm</a:t>
            </a:r>
          </a:p>
          <a:p>
            <a:r>
              <a:rPr lang="en-US" sz="2400" smtClean="0">
                <a:ea typeface="ＭＳ Ｐゴシック" pitchFamily="34" charset="-128"/>
              </a:rPr>
              <a:t>net topology, link costs known to all nodes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accomplished via </a:t>
            </a:r>
            <a:r>
              <a:rPr lang="ja-JP" altLang="en-US" sz="2000" smtClean="0">
                <a:ea typeface="ＭＳ Ｐゴシック" pitchFamily="34" charset="-128"/>
              </a:rPr>
              <a:t>“</a:t>
            </a:r>
            <a:r>
              <a:rPr lang="en-US" altLang="ja-JP" sz="2000" smtClean="0">
                <a:ea typeface="ＭＳ Ｐゴシック" pitchFamily="34" charset="-128"/>
              </a:rPr>
              <a:t>link state broadcast</a:t>
            </a:r>
            <a:r>
              <a:rPr lang="ja-JP" altLang="en-US" sz="2000" smtClean="0">
                <a:ea typeface="ＭＳ Ｐゴシック" pitchFamily="34" charset="-128"/>
              </a:rPr>
              <a:t>”</a:t>
            </a:r>
            <a:r>
              <a:rPr lang="en-US" altLang="ja-JP" sz="2000" smtClean="0">
                <a:ea typeface="ＭＳ Ｐゴシック" pitchFamily="34" charset="-128"/>
              </a:rPr>
              <a:t> 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all nodes have same info</a:t>
            </a:r>
          </a:p>
          <a:p>
            <a:r>
              <a:rPr lang="en-US" sz="2400" smtClean="0">
                <a:ea typeface="ＭＳ Ｐゴシック" pitchFamily="34" charset="-128"/>
              </a:rPr>
              <a:t>computes least cost paths from one node (</a:t>
            </a:r>
            <a:r>
              <a:rPr lang="ja-JP" altLang="en-US" sz="2400" smtClean="0">
                <a:ea typeface="ＭＳ Ｐゴシック" pitchFamily="34" charset="-128"/>
              </a:rPr>
              <a:t>‘</a:t>
            </a:r>
            <a:r>
              <a:rPr lang="en-US" altLang="ja-JP" sz="2400" smtClean="0">
                <a:ea typeface="ＭＳ Ｐゴシック" pitchFamily="34" charset="-128"/>
              </a:rPr>
              <a:t>source</a:t>
            </a:r>
            <a:r>
              <a:rPr lang="ja-JP" altLang="en-US" sz="2400" smtClean="0">
                <a:ea typeface="ＭＳ Ｐゴシック" pitchFamily="34" charset="-128"/>
              </a:rPr>
              <a:t>”</a:t>
            </a:r>
            <a:r>
              <a:rPr lang="en-US" altLang="ja-JP" sz="2400" smtClean="0">
                <a:ea typeface="ＭＳ Ｐゴシック" pitchFamily="34" charset="-128"/>
              </a:rPr>
              <a:t>) to all other nodes</a:t>
            </a:r>
          </a:p>
          <a:p>
            <a:pPr lvl="1"/>
            <a:r>
              <a:rPr lang="en-US" sz="2000" smtClean="0">
                <a:ea typeface="ＭＳ Ｐゴシック" pitchFamily="34" charset="-128"/>
              </a:rPr>
              <a:t>gives </a:t>
            </a:r>
            <a:r>
              <a:rPr lang="en-US" sz="2000" i="1" smtClean="0">
                <a:solidFill>
                  <a:srgbClr val="000099"/>
                </a:solidFill>
                <a:ea typeface="ＭＳ Ｐゴシック" pitchFamily="34" charset="-128"/>
              </a:rPr>
              <a:t>forwarding table</a:t>
            </a:r>
            <a:r>
              <a:rPr lang="en-US" sz="2000" smtClean="0">
                <a:ea typeface="ＭＳ Ｐゴシック" pitchFamily="34" charset="-128"/>
              </a:rPr>
              <a:t> for that node</a:t>
            </a:r>
          </a:p>
          <a:p>
            <a:r>
              <a:rPr lang="en-US" sz="2400" smtClean="0">
                <a:ea typeface="ＭＳ Ｐゴシック" pitchFamily="34" charset="-128"/>
              </a:rPr>
              <a:t>iterative: after k iterations, know least cost path to k dest.</a:t>
            </a:r>
            <a:r>
              <a:rPr lang="ja-JP" altLang="en-US" sz="2400" smtClean="0">
                <a:ea typeface="ＭＳ Ｐゴシック" pitchFamily="34" charset="-128"/>
              </a:rPr>
              <a:t>’</a:t>
            </a:r>
            <a:r>
              <a:rPr lang="en-US" altLang="ja-JP" sz="2400" smtClean="0">
                <a:ea typeface="ＭＳ Ｐゴシック" pitchFamily="34" charset="-128"/>
              </a:rPr>
              <a:t>s</a:t>
            </a:r>
            <a:endParaRPr lang="en-US" sz="2400" smtClean="0">
              <a:ea typeface="ＭＳ Ｐゴシック" pitchFamily="34" charset="-128"/>
            </a:endParaRPr>
          </a:p>
        </p:txBody>
      </p:sp>
      <p:sp>
        <p:nvSpPr>
          <p:cNvPr id="79879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75000"/>
              </a:lnSpc>
              <a:buFont typeface="Wingdings" pitchFamily="2" charset="2"/>
              <a:buNone/>
            </a:pPr>
            <a:r>
              <a:rPr lang="en-US" i="1" dirty="0" smtClean="0">
                <a:solidFill>
                  <a:srgbClr val="CC0000"/>
                </a:solidFill>
                <a:ea typeface="ＭＳ Ｐゴシック" pitchFamily="34" charset="-128"/>
              </a:rPr>
              <a:t>notation:</a:t>
            </a:r>
          </a:p>
          <a:p>
            <a:pPr>
              <a:lnSpc>
                <a:spcPct val="75000"/>
              </a:lnSpc>
            </a:pPr>
            <a:r>
              <a:rPr lang="en-US" dirty="0" smtClean="0">
                <a:solidFill>
                  <a:srgbClr val="000099"/>
                </a:solidFill>
                <a:latin typeface="Arial" pitchFamily="34" charset="0"/>
                <a:ea typeface="ＭＳ Ｐゴシック" pitchFamily="34" charset="-128"/>
              </a:rPr>
              <a:t>c(</a:t>
            </a:r>
            <a:r>
              <a:rPr lang="en-US" dirty="0" err="1" smtClean="0">
                <a:solidFill>
                  <a:srgbClr val="000099"/>
                </a:solidFill>
                <a:latin typeface="Arial" pitchFamily="34" charset="0"/>
                <a:ea typeface="ＭＳ Ｐゴシック" pitchFamily="34" charset="-128"/>
              </a:rPr>
              <a:t>x,y</a:t>
            </a:r>
            <a:r>
              <a:rPr lang="en-US" dirty="0" smtClean="0">
                <a:solidFill>
                  <a:srgbClr val="000099"/>
                </a:solidFill>
                <a:latin typeface="Arial" pitchFamily="34" charset="0"/>
                <a:ea typeface="ＭＳ Ｐゴシック" pitchFamily="34" charset="-128"/>
              </a:rPr>
              <a:t>):</a:t>
            </a:r>
            <a:r>
              <a:rPr lang="en-US" sz="2400" dirty="0" smtClean="0">
                <a:ea typeface="ＭＳ Ｐゴシック" pitchFamily="34" charset="-128"/>
              </a:rPr>
              <a:t> link cost from node x to y;  = ∞ if not direct neighbors</a:t>
            </a:r>
          </a:p>
          <a:p>
            <a:pPr>
              <a:lnSpc>
                <a:spcPct val="75000"/>
              </a:lnSpc>
            </a:pPr>
            <a:r>
              <a:rPr lang="en-US" dirty="0" smtClean="0">
                <a:solidFill>
                  <a:srgbClr val="000099"/>
                </a:solidFill>
                <a:latin typeface="Arial" pitchFamily="34" charset="0"/>
                <a:ea typeface="ＭＳ Ｐゴシック" pitchFamily="34" charset="-128"/>
              </a:rPr>
              <a:t>D(v):</a:t>
            </a:r>
            <a:r>
              <a:rPr lang="en-US" sz="2400" dirty="0" smtClean="0">
                <a:ea typeface="ＭＳ Ｐゴシック" pitchFamily="34" charset="-128"/>
              </a:rPr>
              <a:t> current value of cost of path from source to </a:t>
            </a:r>
            <a:r>
              <a:rPr lang="en-US" sz="2400" dirty="0" err="1" smtClean="0">
                <a:ea typeface="ＭＳ Ｐゴシック" pitchFamily="34" charset="-128"/>
              </a:rPr>
              <a:t>dest</a:t>
            </a:r>
            <a:r>
              <a:rPr lang="en-US" sz="2400" dirty="0" smtClean="0">
                <a:ea typeface="ＭＳ Ｐゴシック" pitchFamily="34" charset="-128"/>
              </a:rPr>
              <a:t>. v (‘D’ is for distance)</a:t>
            </a:r>
          </a:p>
          <a:p>
            <a:pPr>
              <a:lnSpc>
                <a:spcPct val="75000"/>
              </a:lnSpc>
            </a:pPr>
            <a:r>
              <a:rPr lang="en-US" dirty="0" smtClean="0">
                <a:solidFill>
                  <a:srgbClr val="000099"/>
                </a:solidFill>
                <a:latin typeface="Arial" pitchFamily="34" charset="0"/>
                <a:ea typeface="ＭＳ Ｐゴシック" pitchFamily="34" charset="-128"/>
              </a:rPr>
              <a:t>p(v):</a:t>
            </a:r>
            <a:r>
              <a:rPr lang="en-US" sz="2400" dirty="0" smtClean="0">
                <a:ea typeface="ＭＳ Ｐゴシック" pitchFamily="34" charset="-128"/>
              </a:rPr>
              <a:t> predecessor node along path from source to v</a:t>
            </a:r>
          </a:p>
          <a:p>
            <a:pPr>
              <a:lnSpc>
                <a:spcPct val="75000"/>
              </a:lnSpc>
            </a:pPr>
            <a:r>
              <a:rPr lang="en-US" dirty="0" smtClean="0">
                <a:solidFill>
                  <a:srgbClr val="000099"/>
                </a:solidFill>
                <a:latin typeface="Arial" pitchFamily="34" charset="0"/>
                <a:ea typeface="ＭＳ Ｐゴシック" pitchFamily="34" charset="-128"/>
              </a:rPr>
              <a:t>N</a:t>
            </a:r>
            <a:r>
              <a:rPr lang="en-US" dirty="0" smtClean="0">
                <a:solidFill>
                  <a:srgbClr val="000099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'</a:t>
            </a:r>
            <a:r>
              <a:rPr lang="en-US" dirty="0" smtClean="0">
                <a:solidFill>
                  <a:srgbClr val="000099"/>
                </a:solidFill>
                <a:latin typeface="Arial" pitchFamily="34" charset="0"/>
                <a:ea typeface="ＭＳ Ｐゴシック" pitchFamily="34" charset="-128"/>
              </a:rPr>
              <a:t>:</a:t>
            </a:r>
            <a:r>
              <a:rPr lang="en-US" sz="2400" dirty="0" smtClean="0">
                <a:ea typeface="ＭＳ Ｐゴシック" pitchFamily="34" charset="-128"/>
              </a:rPr>
              <a:t> set of nodes whose least cost path definitively known</a:t>
            </a:r>
          </a:p>
          <a:p>
            <a:pPr>
              <a:lnSpc>
                <a:spcPct val="75000"/>
              </a:lnSpc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>
                <a:latin typeface="Tahoma" charset="0"/>
              </a:rPr>
              <a:t>Network Layer</a:t>
            </a:r>
          </a:p>
        </p:txBody>
      </p:sp>
      <p:sp>
        <p:nvSpPr>
          <p:cNvPr id="808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4-</a:t>
            </a:r>
            <a:fld id="{5FF678C9-BE2A-4691-817B-67A6A1AE644D}" type="slidenum">
              <a:rPr lang="en-US"/>
              <a:pPr/>
              <a:t>9</a:t>
            </a:fld>
            <a:endParaRPr lang="en-US"/>
          </a:p>
        </p:txBody>
      </p:sp>
      <p:pic>
        <p:nvPicPr>
          <p:cNvPr id="100355" name="Picture 6" descr="underline_base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263" y="1014413"/>
            <a:ext cx="4570412" cy="17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9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Dijsktra</a:t>
            </a:r>
            <a:r>
              <a:rPr lang="ja-JP" altLang="en-US" sz="4000" smtClean="0">
                <a:ea typeface="ＭＳ Ｐゴシック" pitchFamily="34" charset="-128"/>
              </a:rPr>
              <a:t>’</a:t>
            </a:r>
            <a:r>
              <a:rPr lang="en-US" altLang="ja-JP" sz="4000" smtClean="0">
                <a:ea typeface="ＭＳ Ｐゴシック" pitchFamily="34" charset="-128"/>
              </a:rPr>
              <a:t>s Algorithm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80902" name="Text Box 3"/>
          <p:cNvSpPr txBox="1">
            <a:spLocks noChangeArrowheads="1"/>
          </p:cNvSpPr>
          <p:nvPr/>
        </p:nvSpPr>
        <p:spPr bwMode="auto">
          <a:xfrm>
            <a:off x="1141413" y="1458913"/>
            <a:ext cx="6221412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1  </a:t>
            </a:r>
            <a:r>
              <a:rPr lang="en-US" sz="2000" b="1" i="1"/>
              <a:t>Initialization:</a:t>
            </a:r>
            <a:r>
              <a:rPr lang="en-US" sz="2000"/>
              <a:t> </a:t>
            </a:r>
          </a:p>
          <a:p>
            <a:r>
              <a:rPr lang="en-US" sz="2000"/>
              <a:t>2    N</a:t>
            </a:r>
            <a:r>
              <a:rPr lang="en-US" sz="2000">
                <a:cs typeface="Arial" pitchFamily="34" charset="0"/>
              </a:rPr>
              <a:t>'</a:t>
            </a:r>
            <a:r>
              <a:rPr lang="en-US" sz="2000"/>
              <a:t> = {u} </a:t>
            </a:r>
          </a:p>
          <a:p>
            <a:r>
              <a:rPr lang="en-US" sz="2000"/>
              <a:t>3    for all nodes v </a:t>
            </a:r>
          </a:p>
          <a:p>
            <a:r>
              <a:rPr lang="en-US" sz="2000"/>
              <a:t>4      if v adjacent to u </a:t>
            </a:r>
          </a:p>
          <a:p>
            <a:r>
              <a:rPr lang="en-US" sz="2000"/>
              <a:t>5          then D(v) = c(u,v) </a:t>
            </a:r>
          </a:p>
          <a:p>
            <a:r>
              <a:rPr lang="en-US" sz="2000"/>
              <a:t>6      else D(v) = </a:t>
            </a:r>
            <a:r>
              <a:rPr lang="en-US" sz="2000">
                <a:cs typeface="Arial" pitchFamily="34" charset="0"/>
              </a:rPr>
              <a:t>∞</a:t>
            </a:r>
            <a:r>
              <a:rPr lang="en-US" sz="2000"/>
              <a:t> </a:t>
            </a:r>
          </a:p>
          <a:p>
            <a:r>
              <a:rPr lang="en-US" sz="2000"/>
              <a:t>7 </a:t>
            </a:r>
          </a:p>
          <a:p>
            <a:r>
              <a:rPr lang="en-US" sz="2000"/>
              <a:t>8   </a:t>
            </a:r>
            <a:r>
              <a:rPr lang="en-US" sz="2000" b="1" i="1"/>
              <a:t>Loop</a:t>
            </a:r>
            <a:r>
              <a:rPr lang="en-US" sz="2000" i="1"/>
              <a:t> </a:t>
            </a:r>
            <a:endParaRPr lang="en-US" sz="2000"/>
          </a:p>
          <a:p>
            <a:r>
              <a:rPr lang="en-US" sz="2000"/>
              <a:t>9     find w not in N</a:t>
            </a:r>
            <a:r>
              <a:rPr lang="en-US" sz="2000">
                <a:cs typeface="Arial" pitchFamily="34" charset="0"/>
              </a:rPr>
              <a:t>'</a:t>
            </a:r>
            <a:r>
              <a:rPr lang="en-US" sz="2000"/>
              <a:t> such that D(w) is a minimum </a:t>
            </a:r>
          </a:p>
          <a:p>
            <a:r>
              <a:rPr lang="en-US" sz="2000"/>
              <a:t>10    add w to N</a:t>
            </a:r>
            <a:r>
              <a:rPr lang="en-US" sz="2000">
                <a:cs typeface="Arial" pitchFamily="34" charset="0"/>
              </a:rPr>
              <a:t>'</a:t>
            </a:r>
            <a:r>
              <a:rPr lang="en-US" sz="2000"/>
              <a:t> </a:t>
            </a:r>
          </a:p>
          <a:p>
            <a:r>
              <a:rPr lang="en-US" sz="2000"/>
              <a:t>11    update D(v) for all v adjacent to w and not in N</a:t>
            </a:r>
            <a:r>
              <a:rPr lang="en-US" sz="2000">
                <a:cs typeface="Arial" pitchFamily="34" charset="0"/>
              </a:rPr>
              <a:t>'</a:t>
            </a:r>
            <a:r>
              <a:rPr lang="en-US" sz="2000"/>
              <a:t> : </a:t>
            </a:r>
          </a:p>
          <a:p>
            <a:r>
              <a:rPr lang="en-US" sz="2000"/>
              <a:t>12       </a:t>
            </a:r>
            <a:r>
              <a:rPr lang="en-US" sz="2000" b="1">
                <a:solidFill>
                  <a:srgbClr val="CC0000"/>
                </a:solidFill>
              </a:rPr>
              <a:t>D(v) = min( D(v), D(w) + c(w,v) ) </a:t>
            </a:r>
          </a:p>
          <a:p>
            <a:r>
              <a:rPr lang="en-US" sz="2000"/>
              <a:t>13    /* new cost to v is either old cost to v or known </a:t>
            </a:r>
          </a:p>
          <a:p>
            <a:r>
              <a:rPr lang="en-US" sz="2000"/>
              <a:t>14     shortest path cost to w plus cost from w to v */ </a:t>
            </a:r>
          </a:p>
          <a:p>
            <a:r>
              <a:rPr lang="en-US" sz="2000"/>
              <a:t>15  </a:t>
            </a:r>
            <a:r>
              <a:rPr lang="en-US" sz="2000" b="1" i="1"/>
              <a:t>until all nodes in N</a:t>
            </a:r>
            <a:r>
              <a:rPr lang="en-US" sz="2000" b="1" i="1">
                <a:cs typeface="Arial" pitchFamily="34" charset="0"/>
              </a:rPr>
              <a:t>'</a:t>
            </a:r>
            <a:r>
              <a:rPr lang="en-US" sz="2000"/>
              <a:t> </a:t>
            </a:r>
          </a:p>
        </p:txBody>
      </p:sp>
      <p:sp>
        <p:nvSpPr>
          <p:cNvPr id="100358" name="Freeform 4"/>
          <p:cNvSpPr>
            <a:spLocks/>
          </p:cNvSpPr>
          <p:nvPr/>
        </p:nvSpPr>
        <p:spPr bwMode="auto">
          <a:xfrm>
            <a:off x="600075" y="3543300"/>
            <a:ext cx="800100" cy="2886075"/>
          </a:xfrm>
          <a:custGeom>
            <a:avLst/>
            <a:gdLst>
              <a:gd name="T0" fmla="*/ 2147483647 w 504"/>
              <a:gd name="T1" fmla="*/ 2147483647 h 1818"/>
              <a:gd name="T2" fmla="*/ 2147483647 w 504"/>
              <a:gd name="T3" fmla="*/ 2147483647 h 1818"/>
              <a:gd name="T4" fmla="*/ 2147483647 w 504"/>
              <a:gd name="T5" fmla="*/ 2147483647 h 1818"/>
              <a:gd name="T6" fmla="*/ 2147483647 w 504"/>
              <a:gd name="T7" fmla="*/ 2147483647 h 181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04" h="1818">
                <a:moveTo>
                  <a:pt x="504" y="1596"/>
                </a:moveTo>
                <a:cubicBezTo>
                  <a:pt x="444" y="1728"/>
                  <a:pt x="240" y="1818"/>
                  <a:pt x="120" y="1602"/>
                </a:cubicBezTo>
                <a:cubicBezTo>
                  <a:pt x="0" y="1386"/>
                  <a:pt x="48" y="444"/>
                  <a:pt x="90" y="192"/>
                </a:cubicBezTo>
                <a:cubicBezTo>
                  <a:pt x="162" y="0"/>
                  <a:pt x="294" y="84"/>
                  <a:pt x="396" y="144"/>
                </a:cubicBezTo>
              </a:path>
            </a:pathLst>
          </a:custGeom>
          <a:noFill/>
          <a:ln w="28575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15095</TotalTime>
  <Words>1375</Words>
  <Application>Microsoft Office PowerPoint</Application>
  <PresentationFormat>On-screen Show (4:3)</PresentationFormat>
  <Paragraphs>435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PowerPoint Presentation</vt:lpstr>
      <vt:lpstr>PowerPoint Presentation</vt:lpstr>
      <vt:lpstr>Interplay between routing, forwarding</vt:lpstr>
      <vt:lpstr>Graph abstraction</vt:lpstr>
      <vt:lpstr>Graph abstraction: costs</vt:lpstr>
      <vt:lpstr>Routing algorithm classification</vt:lpstr>
      <vt:lpstr>PowerPoint Presentation</vt:lpstr>
      <vt:lpstr>A Link-State Routing Algorithm</vt:lpstr>
      <vt:lpstr>Dijsktra’s Algorithm</vt:lpstr>
      <vt:lpstr>Dijkstra’s algorithm: an example</vt:lpstr>
      <vt:lpstr>Dijkstra’s algorithm: example (2) </vt:lpstr>
      <vt:lpstr>PowerPoint Presentation</vt:lpstr>
      <vt:lpstr>PowerPoint Presentation</vt:lpstr>
      <vt:lpstr>Dijkstra’s algorithm,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Edition: Chapter 4</dc:title>
  <dc:creator>Jim Kurose and Keith Ross</dc:creator>
  <cp:lastModifiedBy>Xiannong Meng</cp:lastModifiedBy>
  <cp:revision>379</cp:revision>
  <cp:lastPrinted>2016-03-09T13:40:06Z</cp:lastPrinted>
  <dcterms:created xsi:type="dcterms:W3CDTF">1999-10-08T19:08:27Z</dcterms:created>
  <dcterms:modified xsi:type="dcterms:W3CDTF">2016-03-11T13:33:53Z</dcterms:modified>
</cp:coreProperties>
</file>